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30"/>
  </p:notesMasterIdLst>
  <p:sldIdLst>
    <p:sldId id="256" r:id="rId2"/>
    <p:sldId id="258" r:id="rId3"/>
    <p:sldId id="260" r:id="rId4"/>
    <p:sldId id="290" r:id="rId5"/>
    <p:sldId id="262" r:id="rId6"/>
    <p:sldId id="261" r:id="rId7"/>
    <p:sldId id="277" r:id="rId8"/>
    <p:sldId id="263" r:id="rId9"/>
    <p:sldId id="271" r:id="rId10"/>
    <p:sldId id="267" r:id="rId11"/>
    <p:sldId id="268" r:id="rId12"/>
    <p:sldId id="272" r:id="rId13"/>
    <p:sldId id="273" r:id="rId14"/>
    <p:sldId id="274" r:id="rId15"/>
    <p:sldId id="289" r:id="rId16"/>
    <p:sldId id="280" r:id="rId17"/>
    <p:sldId id="281" r:id="rId18"/>
    <p:sldId id="282" r:id="rId19"/>
    <p:sldId id="275" r:id="rId20"/>
    <p:sldId id="276" r:id="rId21"/>
    <p:sldId id="278" r:id="rId22"/>
    <p:sldId id="288" r:id="rId23"/>
    <p:sldId id="295" r:id="rId24"/>
    <p:sldId id="296" r:id="rId25"/>
    <p:sldId id="291" r:id="rId26"/>
    <p:sldId id="292" r:id="rId27"/>
    <p:sldId id="293" r:id="rId28"/>
    <p:sldId id="29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01" autoAdjust="0"/>
  </p:normalViewPr>
  <p:slideViewPr>
    <p:cSldViewPr>
      <p:cViewPr varScale="1">
        <p:scale>
          <a:sx n="118" d="100"/>
          <a:sy n="118" d="100"/>
        </p:scale>
        <p:origin x="19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media/image4.gif>
</file>

<file path=ppt/media/image5.jpe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8EEBF-6029-4523-9F39-BA10B606C431}" type="datetimeFigureOut">
              <a:rPr lang="it-IT" smtClean="0"/>
              <a:t>31/10/2014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3BA288-44A8-4D60-B600-83BACBDFA03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125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BA288-44A8-4D60-B600-83BACBDFA03D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9481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BA288-44A8-4D60-B600-83BACBDFA03D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8018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 Erasure: "the process of turning a wide variety of types with a common interface into one type with that same interface."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BA288-44A8-4D60-B600-83BACBDFA03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138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rgbClr val="2945A4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950" cap="none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29" y="400084"/>
            <a:ext cx="2438399" cy="813685"/>
          </a:xfrm>
          <a:prstGeom prst="rect">
            <a:avLst/>
          </a:prstGeom>
        </p:spPr>
      </p:pic>
      <p:sp>
        <p:nvSpPr>
          <p:cNvPr id="14" name="CasellaDiTesto 13"/>
          <p:cNvSpPr txBox="1"/>
          <p:nvPr/>
        </p:nvSpPr>
        <p:spPr>
          <a:xfrm>
            <a:off x="4875229" y="1213767"/>
            <a:ext cx="24383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350" b="0" dirty="0" smtClean="0">
                <a:solidFill>
                  <a:srgbClr val="2945A4"/>
                </a:solidFill>
                <a:latin typeface="Corbel" panose="020B0503020204020204" pitchFamily="34" charset="0"/>
              </a:rPr>
              <a:t>www.italiancpp.org</a:t>
            </a:r>
            <a:endParaRPr lang="it-IT" sz="1350" b="0" dirty="0">
              <a:solidFill>
                <a:srgbClr val="2945A4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831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80975" indent="-180975"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1">
                  <a:lumMod val="50000"/>
                </a:schemeClr>
              </a:buClr>
              <a:defRPr/>
            </a:lvl3pPr>
            <a:lvl4pPr>
              <a:buClr>
                <a:schemeClr val="accent1">
                  <a:lumMod val="50000"/>
                </a:schemeClr>
              </a:buClr>
              <a:defRPr/>
            </a:lvl4pPr>
            <a:lvl5pPr>
              <a:buClr>
                <a:srgbClr val="002060"/>
              </a:buClr>
              <a:defRPr/>
            </a:lvl5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>
                <a:solidFill>
                  <a:srgbClr val="FFFFFF"/>
                </a:solidFill>
              </a:defRPr>
            </a:lvl1pPr>
          </a:lstStyle>
          <a:p>
            <a:fld id="{0CA4A88D-1B1D-4ABF-B736-317F878E9E60}" type="slidenum">
              <a:rPr lang="en-US" smtClean="0"/>
              <a:t>‹N›</a:t>
            </a:fld>
            <a:endParaRPr lang="en-US"/>
          </a:p>
        </p:txBody>
      </p:sp>
      <p:cxnSp>
        <p:nvCxnSpPr>
          <p:cNvPr id="5" name="Straight Connector 9"/>
          <p:cNvCxnSpPr/>
          <p:nvPr/>
        </p:nvCxnSpPr>
        <p:spPr>
          <a:xfrm>
            <a:off x="1193532" y="107523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61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>
                <a:solidFill>
                  <a:srgbClr val="FFFFFF"/>
                </a:solidFill>
              </a:defRPr>
            </a:lvl1pPr>
          </a:lstStyle>
          <a:p>
            <a:fld id="{0CA4A88D-1B1D-4ABF-B736-317F878E9E6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8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13253"/>
            <a:ext cx="10058400" cy="1048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dirty="0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36142"/>
            <a:ext cx="10058400" cy="492612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0">
                <a:solidFill>
                  <a:srgbClr val="FFFFFF"/>
                </a:solidFill>
              </a:defRPr>
            </a:lvl1pPr>
          </a:lstStyle>
          <a:p>
            <a:fld id="{0CA4A88D-1B1D-4ABF-B736-317F878E9E60}" type="slidenum">
              <a:rPr lang="en-US" smtClean="0"/>
              <a:t>‹N›</a:t>
            </a:fld>
            <a:endParaRPr lang="en-US"/>
          </a:p>
        </p:txBody>
      </p:sp>
      <p:sp>
        <p:nvSpPr>
          <p:cNvPr id="8" name="CasellaDiTesto 7"/>
          <p:cNvSpPr txBox="1"/>
          <p:nvPr/>
        </p:nvSpPr>
        <p:spPr>
          <a:xfrm>
            <a:off x="0" y="6420456"/>
            <a:ext cx="12192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5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Italian</a:t>
            </a:r>
            <a:r>
              <a:rPr lang="it-IT" sz="1500" baseline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C++ Community</a:t>
            </a:r>
            <a:endParaRPr lang="it-IT" sz="15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1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rgbClr val="2945A4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cu.org/index.php/journals/1896" TargetMode="External"/><Relationship Id="rId2" Type="http://schemas.openxmlformats.org/officeDocument/2006/relationships/hyperlink" Target="http://flamingdangerzone.com/cxx11/2012/08/15/rule-of-zero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pen-std.org/jtc1/sc22/wg21/docs/papers/2014/n3974.pdf" TargetMode="External"/><Relationship Id="rId5" Type="http://schemas.openxmlformats.org/officeDocument/2006/relationships/hyperlink" Target="http://scottmeyers.blogspot.it/2014/03/a-concern-about-rule-of-zero.html" TargetMode="External"/><Relationship Id="rId4" Type="http://schemas.openxmlformats.org/officeDocument/2006/relationships/hyperlink" Target="http://marcoarena.wordpress.com/2014/04/12/ponder-the-use-of-unique_ptr-to-enforce-the-rule-of-zero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sz="8000" dirty="0" err="1"/>
              <a:t>Meet</a:t>
            </a:r>
            <a:r>
              <a:rPr lang="it-IT" sz="8000" dirty="0"/>
              <a:t> the </a:t>
            </a:r>
            <a:r>
              <a:rPr lang="it-IT" sz="8000" dirty="0" err="1"/>
              <a:t>Rule</a:t>
            </a:r>
            <a:r>
              <a:rPr lang="it-IT" sz="8000" dirty="0"/>
              <a:t> of Zero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4488" y="4509120"/>
            <a:ext cx="10011192" cy="1493660"/>
          </a:xfrm>
        </p:spPr>
        <p:txBody>
          <a:bodyPr>
            <a:noAutofit/>
          </a:bodyPr>
          <a:lstStyle/>
          <a:p>
            <a:r>
              <a:rPr lang="it-IT" sz="3200" dirty="0" smtClean="0"/>
              <a:t>Marco Arena – </a:t>
            </a:r>
            <a:r>
              <a:rPr lang="it-IT" sz="3200" dirty="0" err="1" smtClean="0"/>
              <a:t>Meetup</a:t>
            </a:r>
            <a:r>
              <a:rPr lang="it-IT" sz="3200" dirty="0" smtClean="0"/>
              <a:t> Bologna, 8 Novembre 2014</a:t>
            </a:r>
          </a:p>
          <a:p>
            <a:endParaRPr lang="it-IT" sz="3200" dirty="0"/>
          </a:p>
          <a:p>
            <a:r>
              <a:rPr lang="it-IT" sz="3200" b="1" dirty="0"/>
              <a:t>marco@italiancpp.org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7798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glitters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gold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6960" y="2636912"/>
            <a:ext cx="7543800" cy="1224136"/>
          </a:xfrm>
        </p:spPr>
        <p:txBody>
          <a:bodyPr/>
          <a:lstStyle/>
          <a:p>
            <a:pPr marL="0" indent="0" algn="ctr">
              <a:buNone/>
            </a:pPr>
            <a:r>
              <a:rPr lang="it-IT" sz="3600" dirty="0" err="1"/>
              <a:t>What</a:t>
            </a:r>
            <a:r>
              <a:rPr lang="it-IT" sz="3600" dirty="0"/>
              <a:t> </a:t>
            </a:r>
            <a:r>
              <a:rPr lang="it-IT" sz="3600" dirty="0" err="1"/>
              <a:t>about</a:t>
            </a:r>
            <a:r>
              <a:rPr lang="it-IT" sz="3600" dirty="0"/>
              <a:t> </a:t>
            </a:r>
            <a:r>
              <a:rPr lang="it-IT" sz="3600" dirty="0" err="1"/>
              <a:t>inheritance</a:t>
            </a:r>
            <a:r>
              <a:rPr lang="it-IT" sz="3600" dirty="0"/>
              <a:t>? </a:t>
            </a:r>
          </a:p>
          <a:p>
            <a:pPr marL="0" indent="0" algn="ctr">
              <a:buNone/>
            </a:pPr>
            <a:endParaRPr lang="it-IT" dirty="0"/>
          </a:p>
          <a:p>
            <a:pPr marL="0" indent="0" algn="ctr">
              <a:buNone/>
            </a:pPr>
            <a:endParaRPr lang="it-IT" dirty="0" smtClean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9416" y="3573017"/>
            <a:ext cx="105851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When a base class is intended for polymorphic use, its destructor may have to be declared public and virtual.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Doing so, the Rule of Zero is not observed. </a:t>
            </a:r>
          </a:p>
        </p:txBody>
      </p:sp>
    </p:spTree>
    <p:extLst>
      <p:ext uri="{BB962C8B-B14F-4D97-AF65-F5344CB8AC3E}">
        <p14:creationId xmlns:p14="http://schemas.microsoft.com/office/powerpoint/2010/main" val="358664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glitters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gold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279577" y="5013178"/>
            <a:ext cx="2304256" cy="504056"/>
          </a:xfrm>
        </p:spPr>
        <p:txBody>
          <a:bodyPr/>
          <a:lstStyle/>
          <a:p>
            <a:pPr marL="0" indent="0" algn="ctr">
              <a:buNone/>
            </a:pPr>
            <a:r>
              <a:rPr lang="it-IT" i="1" dirty="0" smtClean="0"/>
              <a:t>Sean </a:t>
            </a:r>
            <a:r>
              <a:rPr lang="it-IT" i="1" dirty="0" err="1" smtClean="0"/>
              <a:t>Parent</a:t>
            </a:r>
            <a:endParaRPr lang="it-IT" i="1" dirty="0" smtClean="0"/>
          </a:p>
          <a:p>
            <a:pPr marL="0" indent="0" algn="ctr">
              <a:buNone/>
            </a:pPr>
            <a:endParaRPr lang="it-IT" i="1" dirty="0"/>
          </a:p>
          <a:p>
            <a:pPr marL="0" indent="0" algn="ctr">
              <a:buNone/>
            </a:pPr>
            <a:endParaRPr lang="it-IT" i="1" dirty="0" smtClean="0"/>
          </a:p>
          <a:p>
            <a:pPr marL="0" indent="0" algn="ctr">
              <a:buNone/>
            </a:pPr>
            <a:endParaRPr lang="en-US" i="1" dirty="0"/>
          </a:p>
        </p:txBody>
      </p:sp>
      <p:pic>
        <p:nvPicPr>
          <p:cNvPr id="2050" name="Picture 2" descr="https://pbs.twimg.com/profile_images/1700946469/im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7" y="2636913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Callout 3"/>
          <p:cNvSpPr/>
          <p:nvPr/>
        </p:nvSpPr>
        <p:spPr>
          <a:xfrm>
            <a:off x="5015880" y="1772818"/>
            <a:ext cx="4464496" cy="2232248"/>
          </a:xfrm>
          <a:prstGeom prst="wedgeEllipseCallout">
            <a:avLst>
              <a:gd name="adj1" fmla="val -79914"/>
              <a:gd name="adj2" fmla="val 64469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dirty="0" err="1">
                <a:solidFill>
                  <a:schemeClr val="accent2"/>
                </a:solidFill>
              </a:rPr>
              <a:t>Inheritance</a:t>
            </a:r>
            <a:r>
              <a:rPr lang="it-IT" sz="3200" dirty="0">
                <a:solidFill>
                  <a:schemeClr val="accent2"/>
                </a:solidFill>
              </a:rPr>
              <a:t> </a:t>
            </a:r>
            <a:r>
              <a:rPr lang="it-IT" sz="3200" dirty="0" err="1">
                <a:solidFill>
                  <a:schemeClr val="accent2"/>
                </a:solidFill>
              </a:rPr>
              <a:t>is</a:t>
            </a:r>
            <a:r>
              <a:rPr lang="it-IT" sz="3200" dirty="0">
                <a:solidFill>
                  <a:schemeClr val="accent2"/>
                </a:solidFill>
              </a:rPr>
              <a:t> the base </a:t>
            </a:r>
            <a:r>
              <a:rPr lang="it-IT" sz="3200" dirty="0" err="1">
                <a:solidFill>
                  <a:schemeClr val="accent2"/>
                </a:solidFill>
              </a:rPr>
              <a:t>class</a:t>
            </a:r>
            <a:r>
              <a:rPr lang="it-IT" sz="3200" dirty="0">
                <a:solidFill>
                  <a:schemeClr val="accent2"/>
                </a:solidFill>
              </a:rPr>
              <a:t> of </a:t>
            </a:r>
            <a:r>
              <a:rPr lang="it-IT" sz="3200" dirty="0" err="1">
                <a:solidFill>
                  <a:schemeClr val="accent2"/>
                </a:solidFill>
              </a:rPr>
              <a:t>evil</a:t>
            </a:r>
            <a:r>
              <a:rPr lang="it-IT" sz="3200" dirty="0">
                <a:solidFill>
                  <a:schemeClr val="accent2"/>
                </a:solidFill>
              </a:rPr>
              <a:t>!</a:t>
            </a:r>
            <a:endParaRPr 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6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glitters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gold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3244198" y="129297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no </a:t>
            </a:r>
            <a:r>
              <a:rPr lang="it-IT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destructor</a:t>
            </a:r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0;</a:t>
            </a: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virtual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</a:t>
            </a:r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it-IT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// 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...</a:t>
            </a:r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UB</a:t>
            </a:r>
            <a:endParaRPr lang="it-IT" dirty="0"/>
          </a:p>
        </p:txBody>
      </p:sp>
      <p:sp>
        <p:nvSpPr>
          <p:cNvPr id="11" name="Rettangolo 10"/>
          <p:cNvSpPr/>
          <p:nvPr/>
        </p:nvSpPr>
        <p:spPr>
          <a:xfrm>
            <a:off x="3233160" y="5404576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it-IT" dirty="0"/>
          </a:p>
        </p:txBody>
      </p:sp>
      <p:sp>
        <p:nvSpPr>
          <p:cNvPr id="12" name="Rettangolo 11"/>
          <p:cNvSpPr/>
          <p:nvPr/>
        </p:nvSpPr>
        <p:spPr>
          <a:xfrm>
            <a:off x="3259824" y="5445224"/>
            <a:ext cx="80927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shared_ptr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make_shared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 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:-)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980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 smtClean="0"/>
              <a:t> </a:t>
            </a:r>
            <a:r>
              <a:rPr lang="it-IT" dirty="0" err="1" smtClean="0"/>
              <a:t>magic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36142"/>
            <a:ext cx="10687352" cy="4926121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it-IT" dirty="0" err="1" smtClean="0"/>
              <a:t>shared_ptr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a </a:t>
            </a:r>
            <a:r>
              <a:rPr lang="it-IT" dirty="0" err="1" smtClean="0"/>
              <a:t>deleter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remembers</a:t>
            </a:r>
            <a:r>
              <a:rPr lang="it-IT" dirty="0" smtClean="0"/>
              <a:t> the </a:t>
            </a:r>
            <a:r>
              <a:rPr lang="it-IT" dirty="0" err="1" smtClean="0"/>
              <a:t>static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 of </a:t>
            </a:r>
            <a:r>
              <a:rPr lang="it-IT" dirty="0" err="1" smtClean="0"/>
              <a:t>its</a:t>
            </a:r>
            <a:r>
              <a:rPr lang="it-IT" dirty="0" smtClean="0"/>
              <a:t> </a:t>
            </a:r>
            <a:r>
              <a:rPr lang="it-IT" dirty="0" err="1" smtClean="0"/>
              <a:t>initializer</a:t>
            </a:r>
            <a:r>
              <a:rPr lang="it-IT" dirty="0" smtClean="0"/>
              <a:t> (by </a:t>
            </a:r>
            <a:r>
              <a:rPr lang="it-IT" dirty="0" err="1" smtClean="0"/>
              <a:t>using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-erasure).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67608" y="2132857"/>
            <a:ext cx="2592288" cy="9361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shared_ptr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>&lt;T&gt;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67610" y="3573016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T* </a:t>
            </a:r>
            <a:r>
              <a:rPr lang="it-IT" dirty="0" err="1"/>
              <a:t>ptr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928145" y="4725144"/>
            <a:ext cx="1254565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ref</a:t>
            </a:r>
            <a:r>
              <a:rPr lang="it-IT" dirty="0"/>
              <a:t>&lt;K&gt;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35760" y="3573016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ref_base</a:t>
            </a:r>
            <a:endParaRPr lang="en-US" dirty="0"/>
          </a:p>
        </p:txBody>
      </p: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 flipH="1">
            <a:off x="3179679" y="3068962"/>
            <a:ext cx="684076" cy="50405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2"/>
            <a:endCxn id="7" idx="0"/>
          </p:cNvCxnSpPr>
          <p:nvPr/>
        </p:nvCxnSpPr>
        <p:spPr>
          <a:xfrm>
            <a:off x="3863754" y="3068962"/>
            <a:ext cx="684076" cy="50405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4547833" y="4365105"/>
            <a:ext cx="5575" cy="36004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Isosceles Triangle 26"/>
          <p:cNvSpPr/>
          <p:nvPr/>
        </p:nvSpPr>
        <p:spPr>
          <a:xfrm>
            <a:off x="4432199" y="4232993"/>
            <a:ext cx="232691" cy="216024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464424" y="2710063"/>
            <a:ext cx="2592288" cy="93610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shared_ptr</a:t>
            </a:r>
            <a:r>
              <a:rPr lang="it-IT" dirty="0"/>
              <a:t/>
            </a:r>
            <a:br>
              <a:rPr lang="it-IT" dirty="0"/>
            </a:br>
            <a:r>
              <a:rPr lang="it-IT" dirty="0"/>
              <a:t>&lt;Interface&gt;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464424" y="4150221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Interface* </a:t>
            </a:r>
            <a:r>
              <a:rPr lang="it-IT" dirty="0" err="1"/>
              <a:t>ptr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760569" y="5302349"/>
            <a:ext cx="1368152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ref</a:t>
            </a:r>
            <a:endParaRPr lang="it-IT" dirty="0"/>
          </a:p>
          <a:p>
            <a:pPr algn="ctr"/>
            <a:r>
              <a:rPr lang="it-IT" dirty="0"/>
              <a:t>&lt;</a:t>
            </a:r>
            <a:r>
              <a:rPr lang="it-IT" b="1" dirty="0" err="1"/>
              <a:t>Derived</a:t>
            </a:r>
            <a:r>
              <a:rPr lang="it-IT" dirty="0"/>
              <a:t>&gt;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7832577" y="4150221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ref_base</a:t>
            </a:r>
            <a:endParaRPr lang="en-US" dirty="0"/>
          </a:p>
        </p:txBody>
      </p:sp>
      <p:cxnSp>
        <p:nvCxnSpPr>
          <p:cNvPr id="33" name="Straight Arrow Connector 32"/>
          <p:cNvCxnSpPr>
            <a:stCxn id="29" idx="2"/>
            <a:endCxn id="30" idx="0"/>
          </p:cNvCxnSpPr>
          <p:nvPr/>
        </p:nvCxnSpPr>
        <p:spPr>
          <a:xfrm flipH="1">
            <a:off x="7076496" y="3646165"/>
            <a:ext cx="684076" cy="50405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9" idx="2"/>
            <a:endCxn id="32" idx="0"/>
          </p:cNvCxnSpPr>
          <p:nvPr/>
        </p:nvCxnSpPr>
        <p:spPr>
          <a:xfrm>
            <a:off x="7760571" y="3646165"/>
            <a:ext cx="684076" cy="50405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8444649" y="4942311"/>
            <a:ext cx="5575" cy="36004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Isosceles Triangle 35"/>
          <p:cNvSpPr/>
          <p:nvPr/>
        </p:nvSpPr>
        <p:spPr>
          <a:xfrm>
            <a:off x="8329015" y="4810198"/>
            <a:ext cx="232691" cy="216024"/>
          </a:xfrm>
          <a:prstGeom prst="triangl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>
            <a:stCxn id="6" idx="1"/>
            <a:endCxn id="41" idx="3"/>
          </p:cNvCxnSpPr>
          <p:nvPr/>
        </p:nvCxnSpPr>
        <p:spPr>
          <a:xfrm flipH="1">
            <a:off x="3503714" y="5049180"/>
            <a:ext cx="4244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2279577" y="4725144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K* </a:t>
            </a:r>
            <a:r>
              <a:rPr lang="it-IT" dirty="0" err="1"/>
              <a:t>ptr</a:t>
            </a:r>
            <a:endParaRPr lang="en-US" dirty="0"/>
          </a:p>
        </p:txBody>
      </p:sp>
      <p:cxnSp>
        <p:nvCxnSpPr>
          <p:cNvPr id="45" name="Straight Arrow Connector 44"/>
          <p:cNvCxnSpPr>
            <a:endCxn id="46" idx="3"/>
          </p:cNvCxnSpPr>
          <p:nvPr/>
        </p:nvCxnSpPr>
        <p:spPr>
          <a:xfrm flipH="1">
            <a:off x="7328522" y="5646365"/>
            <a:ext cx="424428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104385" y="5322329"/>
            <a:ext cx="122413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Derived</a:t>
            </a:r>
            <a:r>
              <a:rPr lang="it-IT" dirty="0"/>
              <a:t>* </a:t>
            </a:r>
            <a:r>
              <a:rPr lang="it-IT" dirty="0" err="1"/>
              <a:t>ptr</a:t>
            </a:r>
            <a:endParaRPr lang="en-US" dirty="0"/>
          </a:p>
        </p:txBody>
      </p:sp>
      <p:sp>
        <p:nvSpPr>
          <p:cNvPr id="10" name="Rettangolo 9"/>
          <p:cNvSpPr/>
          <p:nvPr/>
        </p:nvSpPr>
        <p:spPr>
          <a:xfrm>
            <a:off x="5303912" y="1948588"/>
            <a:ext cx="7007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it-IT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shared_ptr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&lt;Interface&gt; </a:t>
            </a:r>
            <a:r>
              <a:rPr lang="it-IT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make_shared</a:t>
            </a:r>
            <a:r>
              <a:rPr lang="it-IT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err="1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shared_ptr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 }; </a:t>
            </a:r>
            <a:endParaRPr lang="it-IT" dirty="0"/>
          </a:p>
        </p:txBody>
      </p:sp>
      <p:sp>
        <p:nvSpPr>
          <p:cNvPr id="12" name="Rettangolo 11"/>
          <p:cNvSpPr/>
          <p:nvPr/>
        </p:nvSpPr>
        <p:spPr>
          <a:xfrm>
            <a:off x="5303912" y="602332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delete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sz="12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</a:t>
            </a:r>
            <a:r>
              <a:rPr lang="en-US" sz="12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here is statically known as a Derived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69109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</a:t>
            </a:r>
            <a:r>
              <a:rPr lang="it-IT" dirty="0" err="1" smtClean="0"/>
              <a:t>s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 smtClean="0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it-IT" dirty="0" err="1" smtClean="0"/>
              <a:t>always</a:t>
            </a:r>
            <a:r>
              <a:rPr lang="it-IT" dirty="0" smtClean="0"/>
              <a:t> the best </a:t>
            </a:r>
            <a:r>
              <a:rPr lang="it-IT" dirty="0" err="1" smtClean="0"/>
              <a:t>choice</a:t>
            </a:r>
            <a:r>
              <a:rPr lang="it-IT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844824"/>
            <a:ext cx="10801200" cy="4062025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it-IT" sz="2800" dirty="0" smtClean="0"/>
              <a:t>From the </a:t>
            </a:r>
            <a:r>
              <a:rPr lang="it-IT" sz="2800" dirty="0" err="1" smtClean="0"/>
              <a:t>ownership</a:t>
            </a:r>
            <a:r>
              <a:rPr lang="it-IT" sz="2800" dirty="0" smtClean="0"/>
              <a:t> </a:t>
            </a:r>
            <a:r>
              <a:rPr lang="it-IT" sz="2800" dirty="0" err="1" smtClean="0"/>
              <a:t>point</a:t>
            </a:r>
            <a:r>
              <a:rPr lang="it-IT" sz="2800" dirty="0" smtClean="0"/>
              <a:t> of </a:t>
            </a:r>
            <a:r>
              <a:rPr lang="it-IT" sz="2800" dirty="0" err="1" smtClean="0"/>
              <a:t>view</a:t>
            </a:r>
            <a:r>
              <a:rPr lang="it-IT" sz="2800" dirty="0" smtClean="0"/>
              <a:t> </a:t>
            </a:r>
            <a:r>
              <a:rPr lang="it-IT" sz="2800" dirty="0" err="1" smtClean="0"/>
              <a:t>it</a:t>
            </a:r>
            <a:r>
              <a:rPr lang="it-IT" sz="2800" dirty="0" smtClean="0"/>
              <a:t> </a:t>
            </a:r>
            <a:r>
              <a:rPr lang="it-IT" sz="2800" dirty="0" err="1" smtClean="0"/>
              <a:t>would</a:t>
            </a:r>
            <a:r>
              <a:rPr lang="it-IT" sz="2800" dirty="0" smtClean="0"/>
              <a:t> be </a:t>
            </a:r>
            <a:r>
              <a:rPr lang="it-IT" sz="2800" dirty="0" err="1" smtClean="0"/>
              <a:t>because</a:t>
            </a:r>
            <a:r>
              <a:rPr lang="it-IT" sz="2800" dirty="0" smtClean="0"/>
              <a:t> </a:t>
            </a:r>
            <a:r>
              <a:rPr lang="it-IT" sz="2800" dirty="0" err="1" smtClean="0"/>
              <a:t>it</a:t>
            </a:r>
            <a:r>
              <a:rPr lang="it-IT" sz="2800" dirty="0" smtClean="0"/>
              <a:t> </a:t>
            </a:r>
            <a:r>
              <a:rPr lang="it-IT" sz="2800" dirty="0" err="1" smtClean="0"/>
              <a:t>knows</a:t>
            </a:r>
            <a:r>
              <a:rPr lang="it-IT" sz="2800" dirty="0" smtClean="0"/>
              <a:t> </a:t>
            </a:r>
            <a:r>
              <a:rPr lang="it-IT" sz="2800" dirty="0" err="1" smtClean="0"/>
              <a:t>how</a:t>
            </a:r>
            <a:r>
              <a:rPr lang="it-IT" sz="2800" dirty="0" smtClean="0"/>
              <a:t> to </a:t>
            </a:r>
            <a:r>
              <a:rPr lang="it-IT" sz="2800" dirty="0" err="1" smtClean="0"/>
              <a:t>correctly</a:t>
            </a:r>
            <a:r>
              <a:rPr lang="it-IT" sz="2800" dirty="0" smtClean="0"/>
              <a:t> delete  the </a:t>
            </a:r>
            <a:r>
              <a:rPr lang="it-IT" sz="2800" dirty="0" err="1" smtClean="0"/>
              <a:t>real</a:t>
            </a:r>
            <a:r>
              <a:rPr lang="it-IT" sz="2800" dirty="0" smtClean="0"/>
              <a:t> </a:t>
            </a:r>
            <a:r>
              <a:rPr lang="it-IT" sz="2800" dirty="0" err="1" smtClean="0"/>
              <a:t>type</a:t>
            </a:r>
            <a:r>
              <a:rPr lang="it-IT" sz="2800" dirty="0" smtClean="0"/>
              <a:t>.</a:t>
            </a:r>
          </a:p>
          <a:p>
            <a:pPr marL="0" indent="0">
              <a:buNone/>
            </a:pPr>
            <a:endParaRPr lang="it-IT" sz="1400" dirty="0"/>
          </a:p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What</a:t>
            </a:r>
            <a:r>
              <a:rPr lang="it-IT" sz="2800" dirty="0" smtClean="0"/>
              <a:t> </a:t>
            </a:r>
            <a:r>
              <a:rPr lang="it-IT" sz="2800" dirty="0" err="1" smtClean="0"/>
              <a:t>if</a:t>
            </a:r>
            <a:r>
              <a:rPr lang="it-IT" sz="2800" dirty="0" smtClean="0"/>
              <a:t> </a:t>
            </a:r>
            <a:r>
              <a:rPr lang="it-IT" sz="2800" dirty="0" err="1" smtClean="0"/>
              <a:t>sharing</a:t>
            </a:r>
            <a:r>
              <a:rPr lang="it-IT" sz="2800" dirty="0" smtClean="0"/>
              <a:t>/</a:t>
            </a:r>
            <a:r>
              <a:rPr lang="it-IT" sz="2800" dirty="0" err="1" smtClean="0"/>
              <a:t>ref-counting</a:t>
            </a:r>
            <a:r>
              <a:rPr lang="it-IT" sz="2800" dirty="0" smtClean="0"/>
              <a:t> </a:t>
            </a:r>
            <a:r>
              <a:rPr lang="it-IT" sz="2800" dirty="0" err="1" smtClean="0"/>
              <a:t>does</a:t>
            </a:r>
            <a:r>
              <a:rPr lang="it-IT" sz="2800" dirty="0" smtClean="0"/>
              <a:t> </a:t>
            </a:r>
            <a:r>
              <a:rPr lang="it-IT" sz="2800" dirty="0" err="1" smtClean="0"/>
              <a:t>not</a:t>
            </a:r>
            <a:r>
              <a:rPr lang="it-IT" sz="2800" dirty="0" smtClean="0"/>
              <a:t> </a:t>
            </a:r>
            <a:r>
              <a:rPr lang="it-IT" sz="2800" dirty="0" err="1" smtClean="0"/>
              <a:t>make</a:t>
            </a:r>
            <a:r>
              <a:rPr lang="it-IT" sz="2800" dirty="0" smtClean="0"/>
              <a:t> </a:t>
            </a:r>
            <a:r>
              <a:rPr lang="it-IT" sz="2800" dirty="0" err="1" smtClean="0"/>
              <a:t>sense</a:t>
            </a:r>
            <a:r>
              <a:rPr lang="it-IT" sz="2800" dirty="0" smtClean="0"/>
              <a:t>? </a:t>
            </a:r>
          </a:p>
          <a:p>
            <a:pPr marL="0" indent="0">
              <a:buNone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it-IT" sz="2800" dirty="0" smtClean="0"/>
              <a:t> </a:t>
            </a:r>
            <a:r>
              <a:rPr lang="it-IT" sz="2800" b="1" dirty="0" err="1" smtClean="0"/>
              <a:t>could</a:t>
            </a:r>
            <a:r>
              <a:rPr lang="it-IT" sz="2800" b="1" dirty="0" smtClean="0"/>
              <a:t> be </a:t>
            </a:r>
            <a:r>
              <a:rPr lang="it-IT" sz="2800" dirty="0" smtClean="0"/>
              <a:t>a </a:t>
            </a:r>
            <a:r>
              <a:rPr lang="it-IT" sz="2800" dirty="0" err="1" smtClean="0"/>
              <a:t>poor</a:t>
            </a:r>
            <a:r>
              <a:rPr lang="it-IT" sz="2800" dirty="0" smtClean="0"/>
              <a:t> </a:t>
            </a:r>
            <a:r>
              <a:rPr lang="it-IT" sz="2800" dirty="0" err="1" smtClean="0"/>
              <a:t>choice</a:t>
            </a:r>
            <a:r>
              <a:rPr lang="it-IT" sz="2800" dirty="0" smtClean="0"/>
              <a:t> from a design </a:t>
            </a:r>
            <a:r>
              <a:rPr lang="it-IT" sz="2800" dirty="0" err="1" smtClean="0"/>
              <a:t>point</a:t>
            </a:r>
            <a:r>
              <a:rPr lang="it-IT" sz="2800" dirty="0" smtClean="0"/>
              <a:t> of </a:t>
            </a:r>
            <a:r>
              <a:rPr lang="it-IT" sz="2800" dirty="0" err="1" smtClean="0"/>
              <a:t>view</a:t>
            </a:r>
            <a:r>
              <a:rPr lang="it-IT" sz="2800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5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about</a:t>
            </a:r>
            <a:r>
              <a:rPr lang="it-IT" dirty="0" smtClean="0"/>
              <a:t> </a:t>
            </a:r>
            <a:r>
              <a:rPr lang="it-IT" dirty="0" err="1" smtClean="0">
                <a:latin typeface="Consolas" pitchFamily="49" charset="0"/>
                <a:cs typeface="Consolas" pitchFamily="49" charset="0"/>
              </a:rPr>
              <a:t>unique_ptr</a:t>
            </a:r>
            <a:r>
              <a:rPr lang="it-IT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844824"/>
            <a:ext cx="10801200" cy="4062025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It’s</a:t>
            </a:r>
            <a:r>
              <a:rPr lang="it-IT" sz="2800" dirty="0" smtClean="0"/>
              <a:t> </a:t>
            </a:r>
            <a:r>
              <a:rPr lang="it-IT" sz="2800" dirty="0" err="1" smtClean="0"/>
              <a:t>not</a:t>
            </a:r>
            <a:r>
              <a:rPr lang="it-IT" sz="2800" dirty="0" smtClean="0"/>
              <a:t> so </a:t>
            </a:r>
            <a:r>
              <a:rPr lang="it-IT" sz="2800" dirty="0" err="1" smtClean="0"/>
              <a:t>flexible</a:t>
            </a:r>
            <a:r>
              <a:rPr lang="it-IT" sz="2800" dirty="0" smtClean="0"/>
              <a:t> (for </a:t>
            </a:r>
            <a:r>
              <a:rPr lang="it-IT" sz="2800" dirty="0" err="1" smtClean="0"/>
              <a:t>efficiency</a:t>
            </a:r>
            <a:r>
              <a:rPr lang="it-IT" sz="2800" dirty="0" smtClean="0"/>
              <a:t>).</a:t>
            </a:r>
          </a:p>
          <a:p>
            <a:pPr marL="0" indent="0">
              <a:buNone/>
            </a:pPr>
            <a:r>
              <a:rPr lang="en-US" sz="2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/>
            </a:r>
            <a:br>
              <a:rPr lang="en-US" sz="2400" dirty="0" smtClean="0">
                <a:latin typeface="Consolas" pitchFamily="49" charset="0"/>
                <a:cs typeface="Consolas" pitchFamily="49" charset="0"/>
              </a:rPr>
            </a:br>
            <a:r>
              <a:rPr lang="it-IT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2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sz="2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make_unique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2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 </a:t>
            </a:r>
            <a:r>
              <a:rPr lang="it-IT" sz="2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:-(</a:t>
            </a:r>
            <a:endParaRPr lang="en-US" sz="2400" dirty="0"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Sometimes</a:t>
            </a:r>
            <a:r>
              <a:rPr lang="it-IT" sz="2800" dirty="0" smtClean="0"/>
              <a:t> </a:t>
            </a:r>
            <a:r>
              <a:rPr lang="it-IT" sz="2800" dirty="0" err="1" smtClean="0"/>
              <a:t>it’s</a:t>
            </a:r>
            <a:r>
              <a:rPr lang="it-IT" sz="2800" dirty="0" smtClean="0"/>
              <a:t> </a:t>
            </a:r>
            <a:r>
              <a:rPr lang="it-IT" sz="2800" dirty="0" err="1" smtClean="0"/>
              <a:t>possible</a:t>
            </a:r>
            <a:r>
              <a:rPr lang="it-IT" sz="2800" dirty="0" smtClean="0"/>
              <a:t> to use a </a:t>
            </a:r>
            <a:r>
              <a:rPr lang="it-IT" sz="2800" dirty="0" err="1" smtClean="0">
                <a:latin typeface="Consolas" pitchFamily="49" charset="0"/>
                <a:cs typeface="Consolas" pitchFamily="49" charset="0"/>
              </a:rPr>
              <a:t>unique_ptr</a:t>
            </a:r>
            <a:r>
              <a:rPr lang="it-IT" sz="2800" dirty="0" smtClean="0"/>
              <a:t> with a   </a:t>
            </a:r>
            <a:r>
              <a:rPr lang="it-IT" sz="2800" dirty="0" err="1" smtClean="0"/>
              <a:t>proper</a:t>
            </a:r>
            <a:r>
              <a:rPr lang="it-IT" sz="2800" dirty="0" smtClean="0"/>
              <a:t> </a:t>
            </a:r>
            <a:r>
              <a:rPr lang="it-IT" sz="2800" dirty="0" err="1" smtClean="0"/>
              <a:t>deleter</a:t>
            </a:r>
            <a:r>
              <a:rPr lang="it-IT" sz="2800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47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about</a:t>
            </a:r>
            <a:r>
              <a:rPr lang="it-IT" dirty="0" smtClean="0"/>
              <a:t> </a:t>
            </a:r>
            <a:r>
              <a:rPr lang="it-IT" dirty="0" err="1" smtClean="0">
                <a:latin typeface="Consolas" pitchFamily="49" charset="0"/>
                <a:cs typeface="Consolas" pitchFamily="49" charset="0"/>
              </a:rPr>
              <a:t>unique_ptr</a:t>
            </a:r>
            <a:r>
              <a:rPr lang="it-IT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4832" y="1340768"/>
            <a:ext cx="10229760" cy="4926121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it-IT" sz="2400" dirty="0" smtClean="0"/>
              <a:t>A </a:t>
            </a:r>
            <a:r>
              <a:rPr lang="it-IT" sz="2400" dirty="0" err="1"/>
              <a:t>possible</a:t>
            </a:r>
            <a:r>
              <a:rPr lang="it-IT" sz="2400" dirty="0"/>
              <a:t> – </a:t>
            </a:r>
            <a:r>
              <a:rPr lang="it-IT" sz="2400" dirty="0" err="1"/>
              <a:t>very</a:t>
            </a:r>
            <a:r>
              <a:rPr lang="it-IT" sz="2400" dirty="0"/>
              <a:t> </a:t>
            </a:r>
            <a:r>
              <a:rPr lang="it-IT" sz="2400" dirty="0" err="1"/>
              <a:t>simple</a:t>
            </a:r>
            <a:r>
              <a:rPr lang="it-IT" sz="2400" dirty="0"/>
              <a:t> – custom </a:t>
            </a:r>
            <a:r>
              <a:rPr lang="it-IT" sz="2400" dirty="0" err="1"/>
              <a:t>deleter</a:t>
            </a:r>
            <a:r>
              <a:rPr lang="it-IT" sz="2400" dirty="0"/>
              <a:t>:</a:t>
            </a:r>
          </a:p>
          <a:p>
            <a:r>
              <a:rPr lang="it-IT" sz="1400" dirty="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unique_ptr_poly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(*)(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*)&gt;; </a:t>
            </a:r>
          </a:p>
          <a:p>
            <a:r>
              <a:rPr lang="it-IT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unique_ptr_poly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new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{},[](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p){ </a:t>
            </a:r>
            <a:r>
              <a:rPr lang="en-US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WARNING: everything is considered Derived*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delete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static_cast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*&gt;(p);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}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};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unique_ptr_poly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&lt;T&gt;) &gt;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&lt;T&gt;)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marL="0" indent="0">
              <a:buNone/>
            </a:pPr>
            <a:endParaRPr lang="it-IT" sz="100" dirty="0">
              <a:latin typeface="Consolas" pitchFamily="49" charset="0"/>
              <a:cs typeface="Consolas" pitchFamily="49" charset="0"/>
            </a:endParaRPr>
          </a:p>
          <a:p>
            <a:pPr>
              <a:buFont typeface="Arial" pitchFamily="34" charset="0"/>
              <a:buChar char="•"/>
            </a:pPr>
            <a:r>
              <a:rPr lang="it-IT" sz="2400" dirty="0" smtClean="0"/>
              <a:t>A </a:t>
            </a:r>
            <a:r>
              <a:rPr lang="it-IT" sz="2400" dirty="0" err="1"/>
              <a:t>possible</a:t>
            </a:r>
            <a:r>
              <a:rPr lang="it-IT" sz="2400" dirty="0"/>
              <a:t> compile-time </a:t>
            </a:r>
            <a:r>
              <a:rPr lang="it-IT" sz="2400" dirty="0" err="1"/>
              <a:t>check</a:t>
            </a:r>
            <a:r>
              <a:rPr lang="it-IT" sz="2400" dirty="0"/>
              <a:t> (by Davide Di Gennaro):</a:t>
            </a:r>
          </a:p>
          <a:p>
            <a:r>
              <a:rPr lang="it-IT" sz="1400" dirty="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unique_ptr_checked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1400" b="1" dirty="0" err="1">
                <a:solidFill>
                  <a:srgbClr val="0070C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checked_delete</a:t>
            </a:r>
            <a:r>
              <a:rPr lang="it-IT" sz="1400" b="1" dirty="0">
                <a:solidFill>
                  <a:srgbClr val="0070C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sz="1400" b="1" dirty="0">
                <a:solidFill>
                  <a:srgbClr val="0070C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&gt;;</a:t>
            </a:r>
          </a:p>
          <a:p>
            <a:r>
              <a:rPr lang="it-IT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</a:p>
          <a:p>
            <a:r>
              <a:rPr lang="it-IT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1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unique_ptr_checked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ptr2 = </a:t>
            </a:r>
            <a:r>
              <a:rPr lang="it-IT" sz="1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unique_ptr_checked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400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Derived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&gt;{};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compile-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error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//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unique_ptr_checked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&lt;T&gt;) ==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&lt;T&gt;)</a:t>
            </a:r>
            <a:endParaRPr lang="it-IT" sz="1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38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>
                <a:latin typeface="Consolas" pitchFamily="49" charset="0"/>
                <a:cs typeface="Consolas" pitchFamily="49" charset="0"/>
              </a:rPr>
              <a:t>unique_ptr</a:t>
            </a:r>
            <a:r>
              <a:rPr lang="it-IT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437860"/>
            <a:ext cx="7853496" cy="4926121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it-IT" dirty="0" smtClean="0"/>
              <a:t>An </a:t>
            </a:r>
            <a:r>
              <a:rPr lang="it-IT" dirty="0" err="1" smtClean="0"/>
              <a:t>implementation</a:t>
            </a:r>
            <a:r>
              <a:rPr lang="it-IT" dirty="0" smtClean="0"/>
              <a:t> of </a:t>
            </a:r>
            <a:r>
              <a:rPr lang="it-IT" sz="2400" dirty="0" err="1">
                <a:latin typeface="Consolas" pitchFamily="49" charset="0"/>
                <a:cs typeface="Consolas" pitchFamily="49" charset="0"/>
              </a:rPr>
              <a:t>checked_delete</a:t>
            </a:r>
            <a:r>
              <a:rPr lang="it-IT" sz="2400" dirty="0">
                <a:latin typeface="Consolas" pitchFamily="49" charset="0"/>
                <a:cs typeface="Consolas" pitchFamily="49" charset="0"/>
              </a:rPr>
              <a:t>&lt;T&gt;</a:t>
            </a:r>
            <a:r>
              <a:rPr lang="it-IT" dirty="0" smtClean="0"/>
              <a:t>:</a:t>
            </a:r>
            <a:endParaRPr lang="en-US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983432" y="2060848"/>
            <a:ext cx="109452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checked_delete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default_delete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checked_delete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template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checked_delete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checked_delete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&gt;&amp;,</a:t>
            </a: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enable_if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is_convertible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*, </a:t>
            </a:r>
            <a:r>
              <a:rPr lang="it-IT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*&gt;::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    </a:t>
            </a: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(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has_virtual_destructor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|| </a:t>
            </a:r>
          </a:p>
          <a:p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is_same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add_cv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typename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add_cv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it-IT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endParaRPr lang="it-IT" dirty="0" smtClean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 </a:t>
            </a:r>
            <a:r>
              <a:rPr lang="it-IT" dirty="0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&gt;::</a:t>
            </a:r>
            <a:r>
              <a:rPr lang="it-IT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)&gt;::</a:t>
            </a:r>
            <a:r>
              <a:rPr lang="it-IT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** = 0) </a:t>
            </a:r>
            <a:r>
              <a:rPr lang="it-IT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noexcept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endParaRPr lang="it-IT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815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>
                <a:latin typeface="Consolas" pitchFamily="49" charset="0"/>
                <a:cs typeface="Consolas" pitchFamily="49" charset="0"/>
              </a:rPr>
              <a:t>unique_ptr</a:t>
            </a:r>
            <a:r>
              <a:rPr lang="it-IT" dirty="0"/>
              <a:t>?</a:t>
            </a:r>
            <a:endParaRPr lang="en-US" dirty="0"/>
          </a:p>
        </p:txBody>
      </p:sp>
      <p:pic>
        <p:nvPicPr>
          <p:cNvPr id="1026" name="Picture 2" descr="http://2.bp.blogspot.com/-6IBhtF7mCcE/UL_IwDNCC7I/AAAAAAAABNw/AeYO2H_AGJc/s1600/go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1772816"/>
            <a:ext cx="4999599" cy="340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7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Defaulted</a:t>
            </a:r>
            <a:r>
              <a:rPr lang="it-IT" dirty="0" smtClean="0"/>
              <a:t> </a:t>
            </a:r>
            <a:r>
              <a:rPr lang="it-IT" dirty="0" err="1" smtClean="0"/>
              <a:t>Rule</a:t>
            </a:r>
            <a:r>
              <a:rPr lang="it-IT" dirty="0" smtClean="0"/>
              <a:t> of </a:t>
            </a:r>
            <a:r>
              <a:rPr lang="it-IT" dirty="0" err="1" smtClean="0"/>
              <a:t>Five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22824" y="4221088"/>
            <a:ext cx="10517792" cy="197379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it-IT" sz="2400" dirty="0" err="1" smtClean="0"/>
              <a:t>Also</a:t>
            </a:r>
            <a:r>
              <a:rPr lang="it-IT" sz="2400" dirty="0" smtClean="0"/>
              <a:t> </a:t>
            </a:r>
            <a:r>
              <a:rPr lang="it-IT" sz="2400" dirty="0" err="1"/>
              <a:t>useful</a:t>
            </a:r>
            <a:r>
              <a:rPr lang="it-IT" sz="2400" dirty="0"/>
              <a:t> to </a:t>
            </a:r>
            <a:r>
              <a:rPr lang="it-IT" sz="2400" dirty="0" err="1"/>
              <a:t>quickly</a:t>
            </a:r>
            <a:r>
              <a:rPr lang="it-IT" sz="2400" dirty="0"/>
              <a:t> </a:t>
            </a:r>
            <a:r>
              <a:rPr lang="it-IT" sz="2400" dirty="0" err="1"/>
              <a:t>add</a:t>
            </a:r>
            <a:r>
              <a:rPr lang="it-IT" sz="2400" dirty="0"/>
              <a:t> </a:t>
            </a:r>
            <a:r>
              <a:rPr lang="it-IT" sz="2400" dirty="0" err="1" smtClean="0"/>
              <a:t>debug</a:t>
            </a:r>
            <a:r>
              <a:rPr lang="it-IT" sz="2400" dirty="0" smtClean="0"/>
              <a:t> </a:t>
            </a:r>
            <a:r>
              <a:rPr lang="it-IT" sz="2400" dirty="0" err="1" smtClean="0"/>
              <a:t>stuff</a:t>
            </a:r>
            <a:r>
              <a:rPr lang="it-IT" sz="2400" dirty="0" smtClean="0"/>
              <a:t> to special </a:t>
            </a:r>
            <a:r>
              <a:rPr lang="it-IT" sz="2400" dirty="0" err="1" smtClean="0"/>
              <a:t>operators</a:t>
            </a:r>
            <a:r>
              <a:rPr lang="it-IT" sz="2400" dirty="0" smtClean="0"/>
              <a:t>.</a:t>
            </a:r>
            <a:endParaRPr lang="it-IT" sz="2400" dirty="0"/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Rule </a:t>
            </a:r>
            <a:r>
              <a:rPr lang="en-US" sz="2400" dirty="0"/>
              <a:t>of Zero remains: classes that don't manage resources </a:t>
            </a:r>
            <a:r>
              <a:rPr lang="en-US" sz="2400" dirty="0" smtClean="0"/>
              <a:t>should </a:t>
            </a:r>
            <a:r>
              <a:rPr lang="en-US" sz="2400" dirty="0"/>
              <a:t>be designed so that the compiler-generated functions </a:t>
            </a:r>
            <a:r>
              <a:rPr lang="en-US" sz="2400" dirty="0" smtClean="0"/>
              <a:t>for </a:t>
            </a:r>
            <a:r>
              <a:rPr lang="en-US" sz="2400" dirty="0"/>
              <a:t>copying, moving, and destruction do the right things. </a:t>
            </a:r>
          </a:p>
        </p:txBody>
      </p:sp>
      <p:sp>
        <p:nvSpPr>
          <p:cNvPr id="3" name="Rettangolo 2"/>
          <p:cNvSpPr/>
          <p:nvPr/>
        </p:nvSpPr>
        <p:spPr>
          <a:xfrm>
            <a:off x="2639616" y="1487132"/>
            <a:ext cx="8856984" cy="2746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60"/>
              </a:lnSpc>
            </a:pPr>
            <a:r>
              <a:rPr lang="it-IT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2260"/>
              </a:lnSpc>
            </a:pP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2260"/>
              </a:lnSpc>
            </a:pP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it-IT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Interface() = default;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may differ</a:t>
            </a:r>
            <a:endParaRPr lang="it-IT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2260"/>
              </a:lnSpc>
            </a:pP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Interface(</a:t>
            </a:r>
            <a:r>
              <a:rPr lang="it-IT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2260"/>
              </a:lnSpc>
            </a:pP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Interface(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&amp;&amp;)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2260"/>
              </a:lnSpc>
            </a:pP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=(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2260"/>
              </a:lnSpc>
            </a:pPr>
            <a:r>
              <a:rPr lang="it-IT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=(</a:t>
            </a:r>
            <a:r>
              <a:rPr lang="it-IT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&amp;&amp;) = </a:t>
            </a:r>
            <a:r>
              <a:rPr lang="it-IT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2260"/>
              </a:lnSpc>
            </a:pP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virtual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~Interface() =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default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virtual omitted if not needed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2260"/>
              </a:lnSpc>
            </a:pP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03052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 first </a:t>
            </a:r>
            <a:r>
              <a:rPr lang="it-IT" dirty="0" err="1" smtClean="0"/>
              <a:t>example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1631504" y="1484784"/>
            <a:ext cx="871296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{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~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} </a:t>
            </a:r>
          </a:p>
          <a:p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  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81778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Rule</a:t>
            </a:r>
            <a:r>
              <a:rPr lang="it-IT" dirty="0" smtClean="0"/>
              <a:t> of Zero in C++11/14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448" y="1484784"/>
            <a:ext cx="10513168" cy="4320480"/>
          </a:xfrm>
        </p:spPr>
        <p:txBody>
          <a:bodyPr>
            <a:normAutofit lnSpcReduction="10000"/>
          </a:bodyPr>
          <a:lstStyle/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Rule</a:t>
            </a:r>
            <a:r>
              <a:rPr lang="it-IT" sz="2800" dirty="0" smtClean="0"/>
              <a:t> of Zero and </a:t>
            </a:r>
            <a:r>
              <a:rPr lang="it-IT" sz="2800" dirty="0" err="1" smtClean="0"/>
              <a:t>Defaulted</a:t>
            </a:r>
            <a:r>
              <a:rPr lang="it-IT" sz="2800" dirty="0" smtClean="0"/>
              <a:t> </a:t>
            </a:r>
            <a:r>
              <a:rPr lang="it-IT" sz="2800" dirty="0" err="1" smtClean="0"/>
              <a:t>Rule</a:t>
            </a:r>
            <a:r>
              <a:rPr lang="it-IT" sz="2800" dirty="0" smtClean="0"/>
              <a:t> of </a:t>
            </a:r>
            <a:r>
              <a:rPr lang="it-IT" sz="2800" dirty="0" err="1" smtClean="0"/>
              <a:t>Five</a:t>
            </a:r>
            <a:r>
              <a:rPr lang="it-IT" sz="2800" dirty="0" smtClean="0"/>
              <a:t> are </a:t>
            </a:r>
            <a:r>
              <a:rPr lang="it-IT" sz="2800" dirty="0" err="1" smtClean="0"/>
              <a:t>semantically</a:t>
            </a:r>
            <a:r>
              <a:rPr lang="it-IT" sz="2800" dirty="0" smtClean="0"/>
              <a:t> the </a:t>
            </a:r>
            <a:r>
              <a:rPr lang="it-IT" sz="2800" dirty="0" err="1" smtClean="0"/>
              <a:t>same</a:t>
            </a:r>
            <a:r>
              <a:rPr lang="it-IT" sz="2800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Overload</a:t>
            </a:r>
            <a:r>
              <a:rPr lang="it-IT" sz="2800" dirty="0" smtClean="0"/>
              <a:t> special </a:t>
            </a:r>
            <a:r>
              <a:rPr lang="it-IT" sz="2800" dirty="0" err="1" smtClean="0"/>
              <a:t>operators</a:t>
            </a:r>
            <a:r>
              <a:rPr lang="it-IT" sz="2800" dirty="0" smtClean="0"/>
              <a:t> </a:t>
            </a:r>
            <a:r>
              <a:rPr lang="it-IT" sz="2800" b="1" dirty="0" err="1" smtClean="0"/>
              <a:t>only</a:t>
            </a:r>
            <a:r>
              <a:rPr lang="it-IT" sz="2800" dirty="0" smtClean="0"/>
              <a:t> for </a:t>
            </a:r>
            <a:r>
              <a:rPr lang="it-IT" sz="2800" dirty="0" err="1" smtClean="0"/>
              <a:t>classes</a:t>
            </a:r>
            <a:r>
              <a:rPr lang="it-IT" sz="2800" dirty="0" smtClean="0"/>
              <a:t> </a:t>
            </a:r>
            <a:r>
              <a:rPr lang="it-IT" sz="2800" dirty="0" err="1" smtClean="0"/>
              <a:t>dealing</a:t>
            </a:r>
            <a:r>
              <a:rPr lang="it-IT" sz="2800" dirty="0" smtClean="0"/>
              <a:t> with </a:t>
            </a:r>
            <a:r>
              <a:rPr lang="it-IT" sz="2800" dirty="0" err="1" smtClean="0"/>
              <a:t>ownership</a:t>
            </a:r>
            <a:r>
              <a:rPr lang="it-IT" sz="2800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Reuse</a:t>
            </a:r>
            <a:r>
              <a:rPr lang="it-IT" sz="2800" dirty="0" smtClean="0"/>
              <a:t> </a:t>
            </a:r>
            <a:r>
              <a:rPr lang="it-IT" sz="2800" i="1" dirty="0" err="1" smtClean="0"/>
              <a:t>owner</a:t>
            </a:r>
            <a:r>
              <a:rPr lang="it-IT" sz="2800" i="1" dirty="0" smtClean="0"/>
              <a:t> </a:t>
            </a:r>
            <a:r>
              <a:rPr lang="it-IT" sz="2800" i="1" dirty="0" err="1" smtClean="0"/>
              <a:t>classes</a:t>
            </a:r>
            <a:r>
              <a:rPr lang="it-IT" sz="2800" i="1" dirty="0" smtClean="0"/>
              <a:t> </a:t>
            </a:r>
            <a:r>
              <a:rPr lang="it-IT" sz="2800" dirty="0" err="1" smtClean="0"/>
              <a:t>as</a:t>
            </a:r>
            <a:r>
              <a:rPr lang="it-IT" sz="2800" dirty="0" smtClean="0"/>
              <a:t> </a:t>
            </a:r>
            <a:r>
              <a:rPr lang="it-IT" sz="2800" dirty="0" err="1" smtClean="0"/>
              <a:t>much</a:t>
            </a:r>
            <a:r>
              <a:rPr lang="it-IT" sz="2800" dirty="0" smtClean="0"/>
              <a:t> </a:t>
            </a:r>
            <a:r>
              <a:rPr lang="it-IT" sz="2800" dirty="0" err="1" smtClean="0"/>
              <a:t>as</a:t>
            </a:r>
            <a:r>
              <a:rPr lang="it-IT" sz="2800" dirty="0" smtClean="0"/>
              <a:t> </a:t>
            </a:r>
            <a:r>
              <a:rPr lang="it-IT" sz="2800" dirty="0" err="1" smtClean="0"/>
              <a:t>possible</a:t>
            </a:r>
            <a:r>
              <a:rPr lang="it-IT" sz="2800" dirty="0" smtClean="0"/>
              <a:t> (</a:t>
            </a:r>
            <a:r>
              <a:rPr lang="it-IT" sz="2800" dirty="0" err="1" smtClean="0"/>
              <a:t>write</a:t>
            </a:r>
            <a:r>
              <a:rPr lang="it-IT" sz="2800" dirty="0" smtClean="0"/>
              <a:t> custom </a:t>
            </a:r>
            <a:r>
              <a:rPr lang="it-IT" sz="2800" dirty="0" err="1" smtClean="0"/>
              <a:t>owners</a:t>
            </a:r>
            <a:r>
              <a:rPr lang="it-IT" sz="2800" dirty="0" smtClean="0"/>
              <a:t> </a:t>
            </a:r>
            <a:r>
              <a:rPr lang="it-IT" sz="2800" dirty="0" err="1" smtClean="0"/>
              <a:t>if</a:t>
            </a:r>
            <a:r>
              <a:rPr lang="it-IT" sz="2800" dirty="0" smtClean="0"/>
              <a:t> standard </a:t>
            </a:r>
            <a:r>
              <a:rPr lang="it-IT" sz="2800" dirty="0" err="1" smtClean="0"/>
              <a:t>ones</a:t>
            </a:r>
            <a:r>
              <a:rPr lang="it-IT" sz="2800" dirty="0" smtClean="0"/>
              <a:t> </a:t>
            </a:r>
            <a:r>
              <a:rPr lang="it-IT" sz="2800" dirty="0" err="1" smtClean="0"/>
              <a:t>don’t</a:t>
            </a:r>
            <a:r>
              <a:rPr lang="it-IT" sz="2800" dirty="0" smtClean="0"/>
              <a:t> </a:t>
            </a:r>
            <a:r>
              <a:rPr lang="it-IT" sz="2800" dirty="0" err="1" smtClean="0"/>
              <a:t>fit</a:t>
            </a:r>
            <a:r>
              <a:rPr lang="it-IT" sz="2800" dirty="0" smtClean="0"/>
              <a:t>).</a:t>
            </a:r>
          </a:p>
          <a:p>
            <a:pPr>
              <a:buFont typeface="Arial" pitchFamily="34" charset="0"/>
              <a:buChar char="•"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smtClean="0"/>
              <a:t>For </a:t>
            </a:r>
            <a:r>
              <a:rPr lang="it-IT" sz="2800" dirty="0" err="1" smtClean="0"/>
              <a:t>polymorphic</a:t>
            </a:r>
            <a:r>
              <a:rPr lang="it-IT" sz="2800" dirty="0" smtClean="0"/>
              <a:t> </a:t>
            </a:r>
            <a:r>
              <a:rPr lang="it-IT" sz="2800" dirty="0" err="1" smtClean="0"/>
              <a:t>deletion</a:t>
            </a:r>
            <a:r>
              <a:rPr lang="it-IT" sz="2800" dirty="0" smtClean="0"/>
              <a:t> use </a:t>
            </a:r>
            <a:r>
              <a:rPr lang="it-IT" sz="2800" dirty="0" err="1" smtClean="0"/>
              <a:t>shared_ptr</a:t>
            </a:r>
            <a:r>
              <a:rPr lang="it-IT" sz="2800" dirty="0" smtClean="0"/>
              <a:t>, or </a:t>
            </a:r>
            <a:r>
              <a:rPr lang="it-IT" sz="2800" dirty="0" err="1" smtClean="0"/>
              <a:t>Defaulted</a:t>
            </a:r>
            <a:r>
              <a:rPr lang="it-IT" sz="2800" dirty="0" smtClean="0"/>
              <a:t> </a:t>
            </a:r>
            <a:r>
              <a:rPr lang="it-IT" sz="2800" dirty="0" err="1" smtClean="0"/>
              <a:t>Rule</a:t>
            </a:r>
            <a:r>
              <a:rPr lang="it-IT" sz="2800" dirty="0" smtClean="0"/>
              <a:t> of </a:t>
            </a:r>
            <a:r>
              <a:rPr lang="it-IT" sz="2800" dirty="0" err="1" smtClean="0"/>
              <a:t>Five</a:t>
            </a:r>
            <a:r>
              <a:rPr lang="it-IT" sz="2800" dirty="0" smtClean="0"/>
              <a:t>, or </a:t>
            </a:r>
            <a:r>
              <a:rPr lang="it-IT" sz="2800" dirty="0" err="1" smtClean="0"/>
              <a:t>unique_ptr</a:t>
            </a:r>
            <a:r>
              <a:rPr lang="it-IT" sz="2800" dirty="0" smtClean="0"/>
              <a:t> with a special </a:t>
            </a:r>
            <a:r>
              <a:rPr lang="it-IT" sz="2800" dirty="0" err="1" smtClean="0"/>
              <a:t>deleter</a:t>
            </a:r>
            <a:r>
              <a:rPr lang="it-IT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481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To go in </a:t>
            </a:r>
            <a:r>
              <a:rPr lang="it-IT" dirty="0" err="1" smtClean="0"/>
              <a:t>deep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340768"/>
            <a:ext cx="10081120" cy="492612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it-IT" sz="2400" dirty="0" smtClean="0">
                <a:hlinkClick r:id="rId2"/>
              </a:rPr>
              <a:t>"</a:t>
            </a:r>
            <a:r>
              <a:rPr lang="it-IT" sz="2400" dirty="0" err="1">
                <a:hlinkClick r:id="rId2"/>
              </a:rPr>
              <a:t>Rule</a:t>
            </a:r>
            <a:r>
              <a:rPr lang="it-IT" sz="2400" dirty="0">
                <a:hlinkClick r:id="rId2"/>
              </a:rPr>
              <a:t> of Zero" by Martinho </a:t>
            </a:r>
            <a:r>
              <a:rPr lang="it-IT" sz="2400" dirty="0" err="1">
                <a:hlinkClick r:id="rId2"/>
              </a:rPr>
              <a:t>Fernandes</a:t>
            </a:r>
            <a:endParaRPr lang="it-IT" sz="2400" dirty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it-IT" sz="2400" dirty="0" smtClean="0">
                <a:hlinkClick r:id="rId3"/>
              </a:rPr>
              <a:t>"</a:t>
            </a:r>
            <a:r>
              <a:rPr lang="it-IT" sz="2400" dirty="0" err="1">
                <a:hlinkClick r:id="rId3"/>
              </a:rPr>
              <a:t>Enforcing</a:t>
            </a:r>
            <a:r>
              <a:rPr lang="it-IT" sz="2400" dirty="0">
                <a:hlinkClick r:id="rId3"/>
              </a:rPr>
              <a:t> the </a:t>
            </a:r>
            <a:r>
              <a:rPr lang="it-IT" sz="2400" dirty="0" err="1">
                <a:hlinkClick r:id="rId3"/>
              </a:rPr>
              <a:t>Rule</a:t>
            </a:r>
            <a:r>
              <a:rPr lang="it-IT" sz="2400" dirty="0">
                <a:hlinkClick r:id="rId3"/>
              </a:rPr>
              <a:t> of Zero" by Juan </a:t>
            </a:r>
            <a:r>
              <a:rPr lang="it-IT" sz="2400" dirty="0" err="1">
                <a:hlinkClick r:id="rId3"/>
              </a:rPr>
              <a:t>Alday</a:t>
            </a:r>
            <a:endParaRPr lang="it-IT" sz="2400" dirty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it-IT" sz="2400" dirty="0" smtClean="0">
                <a:hlinkClick r:id="rId4"/>
              </a:rPr>
              <a:t>"</a:t>
            </a:r>
            <a:r>
              <a:rPr lang="it-IT" sz="2400" dirty="0" err="1">
                <a:hlinkClick r:id="rId4"/>
              </a:rPr>
              <a:t>Ponder</a:t>
            </a:r>
            <a:r>
              <a:rPr lang="it-IT" sz="2400" dirty="0">
                <a:hlinkClick r:id="rId4"/>
              </a:rPr>
              <a:t> the use of </a:t>
            </a:r>
            <a:r>
              <a:rPr lang="it-IT" sz="2400" dirty="0" err="1">
                <a:hlinkClick r:id="rId4"/>
              </a:rPr>
              <a:t>unique_ptr</a:t>
            </a:r>
            <a:r>
              <a:rPr lang="it-IT" sz="2400" dirty="0">
                <a:hlinkClick r:id="rId4"/>
              </a:rPr>
              <a:t> to </a:t>
            </a:r>
            <a:r>
              <a:rPr lang="it-IT" sz="2400" dirty="0" err="1">
                <a:hlinkClick r:id="rId4"/>
              </a:rPr>
              <a:t>enforce</a:t>
            </a:r>
            <a:r>
              <a:rPr lang="it-IT" sz="2400" dirty="0">
                <a:hlinkClick r:id="rId4"/>
              </a:rPr>
              <a:t> the </a:t>
            </a:r>
            <a:r>
              <a:rPr lang="it-IT" sz="2400" dirty="0" err="1">
                <a:hlinkClick r:id="rId4"/>
              </a:rPr>
              <a:t>Rule</a:t>
            </a:r>
            <a:r>
              <a:rPr lang="it-IT" sz="2400" dirty="0">
                <a:hlinkClick r:id="rId4"/>
              </a:rPr>
              <a:t> of Zero" by Marco Arena</a:t>
            </a:r>
            <a:endParaRPr lang="it-IT" sz="2400" dirty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it-IT" sz="2400" dirty="0" smtClean="0">
                <a:hlinkClick r:id="rId5"/>
              </a:rPr>
              <a:t>"</a:t>
            </a:r>
            <a:r>
              <a:rPr lang="it-IT" sz="2400" dirty="0">
                <a:hlinkClick r:id="rId5"/>
              </a:rPr>
              <a:t>A </a:t>
            </a:r>
            <a:r>
              <a:rPr lang="it-IT" sz="2400" dirty="0" err="1">
                <a:hlinkClick r:id="rId5"/>
              </a:rPr>
              <a:t>concern</a:t>
            </a:r>
            <a:r>
              <a:rPr lang="it-IT" sz="2400" dirty="0">
                <a:hlinkClick r:id="rId5"/>
              </a:rPr>
              <a:t> </a:t>
            </a:r>
            <a:r>
              <a:rPr lang="it-IT" sz="2400" dirty="0" err="1">
                <a:hlinkClick r:id="rId5"/>
              </a:rPr>
              <a:t>about</a:t>
            </a:r>
            <a:r>
              <a:rPr lang="it-IT" sz="2400" dirty="0">
                <a:hlinkClick r:id="rId5"/>
              </a:rPr>
              <a:t> the </a:t>
            </a:r>
            <a:r>
              <a:rPr lang="it-IT" sz="2400" dirty="0" err="1">
                <a:hlinkClick r:id="rId5"/>
              </a:rPr>
              <a:t>Rule</a:t>
            </a:r>
            <a:r>
              <a:rPr lang="it-IT" sz="2400" dirty="0">
                <a:hlinkClick r:id="rId5"/>
              </a:rPr>
              <a:t> of Zero" by Scott </a:t>
            </a:r>
            <a:r>
              <a:rPr lang="it-IT" sz="2400" dirty="0" err="1">
                <a:hlinkClick r:id="rId5"/>
              </a:rPr>
              <a:t>Meyers</a:t>
            </a:r>
            <a:endParaRPr lang="it-IT" sz="2400" dirty="0"/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it-IT" sz="2400" dirty="0" smtClean="0">
                <a:hlinkClick r:id="rId6"/>
              </a:rPr>
              <a:t>Marco </a:t>
            </a:r>
            <a:r>
              <a:rPr lang="it-IT" sz="2400" dirty="0">
                <a:hlinkClick r:id="rId6"/>
              </a:rPr>
              <a:t>Arena, Peter </a:t>
            </a:r>
            <a:r>
              <a:rPr lang="it-IT" sz="2400" dirty="0" err="1">
                <a:hlinkClick r:id="rId6"/>
              </a:rPr>
              <a:t>Sommerlad</a:t>
            </a:r>
            <a:r>
              <a:rPr lang="it-IT" sz="2400" dirty="0">
                <a:hlinkClick r:id="rId6"/>
              </a:rPr>
              <a:t> and Davide Di Gennaro </a:t>
            </a:r>
            <a:r>
              <a:rPr lang="it-IT" sz="2400" dirty="0" err="1">
                <a:hlinkClick r:id="rId6"/>
              </a:rPr>
              <a:t>proposed</a:t>
            </a:r>
            <a:r>
              <a:rPr lang="it-IT" sz="2400" dirty="0">
                <a:hlinkClick r:id="rId6"/>
              </a:rPr>
              <a:t> a "</a:t>
            </a:r>
            <a:r>
              <a:rPr lang="it-IT" sz="2400" dirty="0" err="1">
                <a:hlinkClick r:id="rId6"/>
              </a:rPr>
              <a:t>Polymorphic</a:t>
            </a:r>
            <a:r>
              <a:rPr lang="it-IT" sz="2400" dirty="0">
                <a:hlinkClick r:id="rId6"/>
              </a:rPr>
              <a:t> </a:t>
            </a:r>
            <a:r>
              <a:rPr lang="it-IT" sz="2400" dirty="0" err="1">
                <a:hlinkClick r:id="rId6"/>
              </a:rPr>
              <a:t>Deleter</a:t>
            </a:r>
            <a:r>
              <a:rPr lang="it-IT" sz="2400" dirty="0">
                <a:hlinkClick r:id="rId6"/>
              </a:rPr>
              <a:t> for </a:t>
            </a:r>
            <a:r>
              <a:rPr lang="it-IT" sz="2400" dirty="0" err="1">
                <a:hlinkClick r:id="rId6"/>
              </a:rPr>
              <a:t>Unique</a:t>
            </a:r>
            <a:r>
              <a:rPr lang="it-IT" sz="2400" dirty="0">
                <a:hlinkClick r:id="rId6"/>
              </a:rPr>
              <a:t> </a:t>
            </a:r>
            <a:r>
              <a:rPr lang="it-IT" sz="2400" dirty="0" err="1">
                <a:hlinkClick r:id="rId6"/>
              </a:rPr>
              <a:t>Pointers</a:t>
            </a:r>
            <a:r>
              <a:rPr lang="it-IT" sz="2400" dirty="0" smtClean="0">
                <a:hlinkClick r:id="rId6"/>
              </a:rPr>
              <a:t>"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67766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14220" y="2492896"/>
            <a:ext cx="12177779" cy="1048247"/>
          </a:xfrm>
        </p:spPr>
        <p:txBody>
          <a:bodyPr>
            <a:noAutofit/>
          </a:bodyPr>
          <a:lstStyle/>
          <a:p>
            <a:pPr algn="ctr"/>
            <a:r>
              <a:rPr lang="it-IT" sz="9600" dirty="0" smtClean="0"/>
              <a:t>Grazie!</a:t>
            </a:r>
            <a:endParaRPr lang="it-IT" sz="9600" dirty="0"/>
          </a:p>
        </p:txBody>
      </p:sp>
    </p:spTree>
    <p:extLst>
      <p:ext uri="{BB962C8B-B14F-4D97-AF65-F5344CB8AC3E}">
        <p14:creationId xmlns:p14="http://schemas.microsoft.com/office/powerpoint/2010/main" val="134947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14220" y="2492896"/>
            <a:ext cx="12177779" cy="1048247"/>
          </a:xfrm>
        </p:spPr>
        <p:txBody>
          <a:bodyPr>
            <a:noAutofit/>
          </a:bodyPr>
          <a:lstStyle/>
          <a:p>
            <a:pPr algn="ctr"/>
            <a:r>
              <a:rPr lang="it-IT" sz="6000" dirty="0" smtClean="0"/>
              <a:t>Bonus </a:t>
            </a:r>
            <a:r>
              <a:rPr lang="it-IT" sz="6000" dirty="0" err="1" smtClean="0"/>
              <a:t>Track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257080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Rule</a:t>
            </a:r>
            <a:r>
              <a:rPr lang="it-IT" dirty="0" smtClean="0"/>
              <a:t> of Zero </a:t>
            </a:r>
            <a:r>
              <a:rPr lang="it-IT" dirty="0" err="1" smtClean="0"/>
              <a:t>enforces</a:t>
            </a:r>
            <a:r>
              <a:rPr lang="it-IT" dirty="0" smtClean="0"/>
              <a:t> </a:t>
            </a:r>
            <a:r>
              <a:rPr lang="it-IT" dirty="0" err="1" smtClean="0"/>
              <a:t>exception</a:t>
            </a:r>
            <a:r>
              <a:rPr lang="it-IT" dirty="0" smtClean="0"/>
              <a:t> </a:t>
            </a:r>
            <a:r>
              <a:rPr lang="it-IT" dirty="0" err="1" smtClean="0"/>
              <a:t>safety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199456" y="1628800"/>
            <a:ext cx="558011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nsolas" pitchFamily="49" charset="0"/>
                <a:cs typeface="Consolas" pitchFamily="49" charset="0"/>
              </a:rPr>
              <a:t>struct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something {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something()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   :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 new foo }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   ,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resource_two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 { new foo } // if throws...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{}</a:t>
            </a:r>
          </a:p>
          <a:p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r>
              <a:rPr lang="it-IT" sz="1400" dirty="0">
                <a:latin typeface="Consolas" pitchFamily="49" charset="0"/>
                <a:cs typeface="Consolas" pitchFamily="49" charset="0"/>
              </a:rPr>
              <a:t>    ~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something() { 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     delete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 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     delete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resource_two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 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it-IT" sz="1400" dirty="0">
                <a:latin typeface="Consolas" pitchFamily="49" charset="0"/>
                <a:cs typeface="Consolas" pitchFamily="49" charset="0"/>
              </a:rPr>
              <a:t>   </a:t>
            </a:r>
            <a:endParaRPr lang="en-US" sz="1400" dirty="0">
              <a:latin typeface="Consolas" pitchFamily="49" charset="0"/>
              <a:cs typeface="Consolas" pitchFamily="49" charset="0"/>
            </a:endParaRP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foo*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    foo* </a:t>
            </a:r>
            <a:r>
              <a:rPr lang="en-US" sz="1400" dirty="0" err="1">
                <a:latin typeface="Consolas" pitchFamily="49" charset="0"/>
                <a:cs typeface="Consolas" pitchFamily="49" charset="0"/>
              </a:rPr>
              <a:t>resource_two</a:t>
            </a:r>
            <a:r>
              <a:rPr lang="en-US" sz="14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1400" dirty="0">
                <a:latin typeface="Consolas" pitchFamily="49" charset="0"/>
                <a:cs typeface="Consolas" pitchFamily="49" charset="0"/>
              </a:rPr>
              <a:t>};</a:t>
            </a:r>
          </a:p>
        </p:txBody>
      </p:sp>
      <p:sp>
        <p:nvSpPr>
          <p:cNvPr id="6" name="Rectangle 4"/>
          <p:cNvSpPr/>
          <p:nvPr/>
        </p:nvSpPr>
        <p:spPr>
          <a:xfrm>
            <a:off x="6312024" y="1882567"/>
            <a:ext cx="55801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latin typeface="Consolas" pitchFamily="49" charset="0"/>
                <a:cs typeface="Consolas" pitchFamily="49" charset="0"/>
              </a:rPr>
              <a:t>struct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something {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    something()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       :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{ new foo </a:t>
            </a:r>
            <a:r>
              <a:rPr lang="en-US" sz="2000" dirty="0" smtClean="0">
                <a:latin typeface="Consolas" pitchFamily="49" charset="0"/>
                <a:cs typeface="Consolas" pitchFamily="49" charset="0"/>
              </a:rPr>
              <a:t>} //1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       ,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resource_two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 { new foo } </a:t>
            </a:r>
            <a:r>
              <a:rPr lang="en-US" sz="2000" dirty="0" smtClean="0">
                <a:latin typeface="Consolas" pitchFamily="49" charset="0"/>
                <a:cs typeface="Consolas" pitchFamily="49" charset="0"/>
              </a:rPr>
              <a:t>//2</a:t>
            </a: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000" dirty="0" smtClean="0">
                <a:latin typeface="Consolas" pitchFamily="49" charset="0"/>
                <a:cs typeface="Consolas" pitchFamily="49" charset="0"/>
              </a:rPr>
              <a:t>   {}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r>
              <a:rPr lang="it-IT" sz="2000" dirty="0" smtClean="0">
                <a:latin typeface="Consolas" pitchFamily="49" charset="0"/>
                <a:cs typeface="Consolas" pitchFamily="49" charset="0"/>
              </a:rPr>
              <a:t>   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r>
              <a:rPr lang="en-US" sz="20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 err="1" smtClean="0">
                <a:latin typeface="Consolas" pitchFamily="49" charset="0"/>
                <a:cs typeface="Consolas" pitchFamily="49" charset="0"/>
              </a:rPr>
              <a:t>uniqure_ptr</a:t>
            </a:r>
            <a:r>
              <a:rPr lang="en-US" sz="2000" dirty="0" smtClean="0">
                <a:latin typeface="Consolas" pitchFamily="49" charset="0"/>
                <a:cs typeface="Consolas" pitchFamily="49" charset="0"/>
              </a:rPr>
              <a:t>&lt;foo&gt;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20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uniqure_ptr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&lt;foo&gt; </a:t>
            </a:r>
            <a:r>
              <a:rPr lang="en-US" sz="2000" dirty="0" err="1">
                <a:latin typeface="Consolas" pitchFamily="49" charset="0"/>
                <a:cs typeface="Consolas" pitchFamily="49" charset="0"/>
              </a:rPr>
              <a:t>resource_two</a:t>
            </a:r>
            <a:r>
              <a:rPr lang="en-US" sz="20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en-US" sz="2000" dirty="0" smtClean="0">
                <a:latin typeface="Consolas" pitchFamily="49" charset="0"/>
                <a:cs typeface="Consolas" pitchFamily="49" charset="0"/>
              </a:rPr>
              <a:t>};</a:t>
            </a:r>
          </a:p>
          <a:p>
            <a:endParaRPr lang="en-US" sz="2000" dirty="0">
              <a:latin typeface="Consolas" pitchFamily="49" charset="0"/>
              <a:cs typeface="Consolas" pitchFamily="49" charset="0"/>
            </a:endParaRPr>
          </a:p>
          <a:p>
            <a:r>
              <a:rPr lang="en-US" sz="2000" dirty="0" smtClean="0">
                <a:latin typeface="Consolas" pitchFamily="49" charset="0"/>
                <a:cs typeface="Consolas" pitchFamily="49" charset="0"/>
              </a:rPr>
              <a:t>// if </a:t>
            </a:r>
            <a:r>
              <a:rPr lang="en-US" sz="2000" smtClean="0">
                <a:latin typeface="Consolas" pitchFamily="49" charset="0"/>
                <a:cs typeface="Consolas" pitchFamily="49" charset="0"/>
              </a:rPr>
              <a:t>2 throws, </a:t>
            </a:r>
            <a:r>
              <a:rPr lang="en-US" sz="2000" dirty="0" err="1" smtClean="0">
                <a:latin typeface="Consolas" pitchFamily="49" charset="0"/>
                <a:cs typeface="Consolas" pitchFamily="49" charset="0"/>
              </a:rPr>
              <a:t>resource_one</a:t>
            </a:r>
            <a:r>
              <a:rPr lang="en-US" sz="2000" dirty="0" smtClean="0">
                <a:latin typeface="Consolas" pitchFamily="49" charset="0"/>
                <a:cs typeface="Consolas" pitchFamily="49" charset="0"/>
              </a:rPr>
              <a:t> is </a:t>
            </a:r>
          </a:p>
          <a:p>
            <a:r>
              <a:rPr lang="en-US" sz="2000" dirty="0" smtClean="0">
                <a:latin typeface="Consolas" pitchFamily="49" charset="0"/>
                <a:cs typeface="Consolas" pitchFamily="49" charset="0"/>
              </a:rPr>
              <a:t>// automatically released</a:t>
            </a:r>
            <a:endParaRPr lang="en-US" sz="20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05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/>
              <a:t> </a:t>
            </a:r>
            <a:r>
              <a:rPr lang="it-IT" dirty="0" err="1"/>
              <a:t>magic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1097280" y="1340768"/>
            <a:ext cx="9679240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WARNING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simplified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snippet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from VS)</a:t>
            </a:r>
          </a:p>
          <a:p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template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T&gt;</a:t>
            </a:r>
          </a:p>
          <a:p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: public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Ptr_base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&lt;T&gt; {</a:t>
            </a: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noexcept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= default;</a:t>
            </a:r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 ~</a:t>
            </a:r>
            <a:r>
              <a:rPr lang="en-US" sz="150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500" dirty="0" err="1">
                <a:latin typeface="Consolas" panose="020B0609020204030204" pitchFamily="49" charset="0"/>
                <a:cs typeface="Consolas" panose="020B0609020204030204" pitchFamily="49" charset="0"/>
              </a:rPr>
              <a:t>noexcept</a:t>
            </a:r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</a:p>
          <a:p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		this-</a:t>
            </a:r>
            <a:r>
              <a:rPr lang="en-US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DecRef</a:t>
            </a:r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();		</a:t>
            </a:r>
          </a:p>
          <a:p>
            <a:r>
              <a:rPr lang="en-US" sz="15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sz="15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U&gt;</a:t>
            </a:r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explicit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(U*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it-IT" sz="15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highly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simplified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…</a:t>
            </a: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reset_internal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&lt;U&gt;(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r>
              <a:rPr lang="it-IT" sz="15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// …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rest</a:t>
            </a:r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of the </a:t>
            </a:r>
            <a:r>
              <a:rPr lang="it-IT" sz="15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it-IT" sz="15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5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it-IT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87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/>
              <a:t> </a:t>
            </a:r>
            <a:r>
              <a:rPr lang="it-IT" dirty="0" err="1"/>
              <a:t>magic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1097280" y="1268760"/>
            <a:ext cx="100584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WARNING: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simplified</a:t>
            </a:r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template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T&gt;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Ptr_base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public:</a:t>
            </a: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reset_internal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(T *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other_ptr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Ref_count_base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other_rep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if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(_rep)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_rep-&gt;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DecRef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_rep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other_rep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tr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other_ptr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void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DecRef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if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(_rep) _rep-&gt;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DecRef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	// …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rest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of the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private: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T* _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Ref_count_base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* _rep;</a:t>
            </a: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99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/>
              <a:t> </a:t>
            </a:r>
            <a:r>
              <a:rPr lang="it-IT" dirty="0" err="1"/>
              <a:t>magic</a:t>
            </a: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1097280" y="1340768"/>
            <a:ext cx="9144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// WARNING: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simplified</a:t>
            </a:r>
            <a:endParaRPr lang="it-IT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Ref_count_base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{ // 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common code for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reference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counting</a:t>
            </a:r>
            <a:endParaRPr lang="it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private:</a:t>
            </a: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Destroy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() = 0;</a:t>
            </a:r>
          </a:p>
          <a:p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atomic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_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uses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atomic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 _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w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eaks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public:</a:t>
            </a: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DecRef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// decrement use count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 (--_uses)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== 0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Destroy();</a:t>
            </a:r>
          </a:p>
          <a:p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it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it-IT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…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rest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of the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(e.g.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ref-counting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code)</a:t>
            </a:r>
            <a:endParaRPr lang="it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lang="it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16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Consolas" pitchFamily="49" charset="0"/>
                <a:cs typeface="Consolas" pitchFamily="49" charset="0"/>
              </a:rPr>
              <a:t>shared_ptr</a:t>
            </a:r>
            <a:r>
              <a:rPr lang="it-IT" dirty="0"/>
              <a:t> </a:t>
            </a:r>
            <a:r>
              <a:rPr lang="it-IT" dirty="0" err="1"/>
              <a:t>magic</a:t>
            </a: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1097280" y="1340768"/>
            <a:ext cx="107593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WARNING: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simplified</a:t>
            </a:r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template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T&gt;</a:t>
            </a:r>
          </a:p>
          <a:p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Ref_count_base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it-IT" sz="16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ref-counting</a:t>
            </a:r>
            <a:r>
              <a:rPr lang="it-I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for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without</a:t>
            </a:r>
            <a:r>
              <a:rPr lang="it-IT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deleter</a:t>
            </a: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public:</a:t>
            </a: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_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(T*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px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	: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Ref_count_base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(), 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px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virtual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Destroy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//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destroy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 the "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real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endParaRPr lang="it-IT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		delete _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it-IT" u="sng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T* _</a:t>
            </a:r>
            <a:r>
              <a:rPr lang="it-IT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it-IT" dirty="0" smtClean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31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smtClean="0"/>
              <a:t>first </a:t>
            </a:r>
            <a:r>
              <a:rPr lang="it-IT" dirty="0" err="1" smtClean="0"/>
              <a:t>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27448" y="1484784"/>
            <a:ext cx="827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C++11 </a:t>
            </a:r>
            <a:r>
              <a:rPr lang="it-IT" sz="2800" dirty="0" err="1"/>
              <a:t>joined</a:t>
            </a:r>
            <a:r>
              <a:rPr lang="it-IT" sz="2800" dirty="0"/>
              <a:t> the party. </a:t>
            </a:r>
            <a:r>
              <a:rPr lang="it-IT" sz="2800" dirty="0" err="1"/>
              <a:t>Let’s</a:t>
            </a:r>
            <a:r>
              <a:rPr lang="it-IT" sz="2800" dirty="0"/>
              <a:t> </a:t>
            </a:r>
            <a:r>
              <a:rPr lang="it-IT" sz="2800" dirty="0" err="1"/>
              <a:t>add</a:t>
            </a:r>
            <a:r>
              <a:rPr lang="it-IT" sz="2800" dirty="0"/>
              <a:t> the </a:t>
            </a:r>
            <a:r>
              <a:rPr lang="it-IT" sz="2800" dirty="0" err="1"/>
              <a:t>move</a:t>
            </a:r>
            <a:r>
              <a:rPr lang="it-IT" sz="2800" dirty="0"/>
              <a:t> </a:t>
            </a:r>
            <a:r>
              <a:rPr lang="it-IT" sz="2800" dirty="0" err="1"/>
              <a:t>constructor</a:t>
            </a:r>
            <a:endParaRPr lang="en-US" sz="2800" dirty="0"/>
          </a:p>
        </p:txBody>
      </p:sp>
      <p:sp>
        <p:nvSpPr>
          <p:cNvPr id="3" name="Rettangolo 2"/>
          <p:cNvSpPr/>
          <p:nvPr/>
        </p:nvSpPr>
        <p:spPr>
          <a:xfrm>
            <a:off x="1559496" y="2431288"/>
            <a:ext cx="856895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</a:p>
          <a:p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before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{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268919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 first </a:t>
            </a:r>
            <a:r>
              <a:rPr lang="it-IT" dirty="0" err="1" smtClean="0"/>
              <a:t>example</a:t>
            </a:r>
            <a:endParaRPr lang="en-US" dirty="0"/>
          </a:p>
        </p:txBody>
      </p:sp>
      <p:pic>
        <p:nvPicPr>
          <p:cNvPr id="1026" name="Picture 2" descr="http://mashable.com/wp-content/uploads/2013/07/computer-crying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587" y="1916832"/>
            <a:ext cx="3703013" cy="259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ider-Man Crying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044" y="1916832"/>
            <a:ext cx="3273540" cy="259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/>
          <p:cNvSpPr/>
          <p:nvPr/>
        </p:nvSpPr>
        <p:spPr>
          <a:xfrm>
            <a:off x="1082472" y="1255667"/>
            <a:ext cx="9073008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80"/>
              </a:lnSpc>
            </a:pP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</a:p>
          <a:p>
            <a:pPr>
              <a:lnSpc>
                <a:spcPts val="1780"/>
              </a:lnSpc>
            </a:pP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false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 ,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()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{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~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 } </a:t>
            </a:r>
          </a:p>
          <a:p>
            <a:pPr>
              <a:lnSpc>
                <a:spcPts val="1780"/>
              </a:lnSpc>
            </a:pP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{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1400" dirty="0" err="1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.otherCoeffs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  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pPr>
              <a:lnSpc>
                <a:spcPts val="1780"/>
              </a:lnSpc>
            </a:pPr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double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[SOME_MAGIC_DEFINE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it-IT" sz="1400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  <a:sym typeface="Wingdings" panose="05000000000000000000" pitchFamily="2" charset="2"/>
              </a:rPr>
              <a:t> new!!!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lnSpc>
                <a:spcPts val="1780"/>
              </a:lnSpc>
            </a:pP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it-IT" sz="1400" dirty="0"/>
          </a:p>
        </p:txBody>
      </p:sp>
      <p:sp>
        <p:nvSpPr>
          <p:cNvPr id="8" name="Rettangolo 7"/>
          <p:cNvSpPr/>
          <p:nvPr/>
        </p:nvSpPr>
        <p:spPr>
          <a:xfrm>
            <a:off x="1403697" y="3147725"/>
            <a:ext cx="6245873" cy="160043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 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 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it-IT" sz="1400" dirty="0"/>
          </a:p>
        </p:txBody>
      </p:sp>
      <p:sp>
        <p:nvSpPr>
          <p:cNvPr id="7" name="Rettangolo 6"/>
          <p:cNvSpPr/>
          <p:nvPr/>
        </p:nvSpPr>
        <p:spPr>
          <a:xfrm>
            <a:off x="1403697" y="3140968"/>
            <a:ext cx="6245873" cy="160043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.uniqueId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.crucialCoefficients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.someFlag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), 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otherCoeffs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.otherCoeffs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)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  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4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142666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smtClean="0"/>
              <a:t>first </a:t>
            </a:r>
            <a:r>
              <a:rPr lang="it-IT" dirty="0" err="1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448" y="1700808"/>
            <a:ext cx="10657184" cy="4494073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it-IT" sz="2800" dirty="0" err="1" smtClean="0"/>
              <a:t>What</a:t>
            </a:r>
            <a:r>
              <a:rPr lang="it-IT" sz="2800" dirty="0" smtClean="0"/>
              <a:t> </a:t>
            </a:r>
            <a:r>
              <a:rPr lang="it-IT" sz="2800" dirty="0" err="1" smtClean="0"/>
              <a:t>if</a:t>
            </a:r>
            <a:r>
              <a:rPr lang="it-IT" sz="2800" dirty="0" smtClean="0"/>
              <a:t> a </a:t>
            </a:r>
            <a:r>
              <a:rPr lang="it-IT" sz="2800" dirty="0" err="1" smtClean="0"/>
              <a:t>collegue</a:t>
            </a:r>
            <a:r>
              <a:rPr lang="it-IT" sz="2800" dirty="0" smtClean="0"/>
              <a:t> </a:t>
            </a:r>
            <a:r>
              <a:rPr lang="it-IT" sz="2800" dirty="0" err="1" smtClean="0"/>
              <a:t>needs</a:t>
            </a:r>
            <a:r>
              <a:rPr lang="it-IT" sz="2800" dirty="0" smtClean="0"/>
              <a:t> to </a:t>
            </a:r>
            <a:r>
              <a:rPr lang="it-IT" sz="2800" dirty="0" err="1" smtClean="0"/>
              <a:t>add</a:t>
            </a:r>
            <a:r>
              <a:rPr lang="it-IT" sz="2800" dirty="0" smtClean="0"/>
              <a:t> a new </a:t>
            </a:r>
            <a:r>
              <a:rPr lang="it-IT" sz="2800" dirty="0" err="1" smtClean="0"/>
              <a:t>member</a:t>
            </a:r>
            <a:r>
              <a:rPr lang="it-IT" sz="2800" dirty="0" smtClean="0"/>
              <a:t> </a:t>
            </a:r>
            <a:r>
              <a:rPr lang="it-IT" sz="2800" dirty="0" err="1" smtClean="0"/>
              <a:t>variable</a:t>
            </a:r>
            <a:r>
              <a:rPr lang="it-IT" sz="2800" dirty="0" smtClean="0"/>
              <a:t>?</a:t>
            </a:r>
          </a:p>
          <a:p>
            <a:pPr>
              <a:buFont typeface="Arial" pitchFamily="34" charset="0"/>
              <a:buChar char="•"/>
            </a:pPr>
            <a:endParaRPr lang="it-IT" sz="2800" dirty="0" smtClean="0"/>
          </a:p>
          <a:p>
            <a:pPr>
              <a:buFont typeface="Arial" pitchFamily="34" charset="0"/>
              <a:buChar char="•"/>
            </a:pPr>
            <a:r>
              <a:rPr lang="it-IT" sz="2800" dirty="0" smtClean="0"/>
              <a:t>80% of time, </a:t>
            </a:r>
            <a:r>
              <a:rPr lang="it-IT" sz="2800" dirty="0" err="1" smtClean="0"/>
              <a:t>programmers</a:t>
            </a:r>
            <a:r>
              <a:rPr lang="it-IT" sz="2800" dirty="0" smtClean="0"/>
              <a:t> </a:t>
            </a:r>
            <a:r>
              <a:rPr lang="it-IT" sz="2800" dirty="0" err="1" smtClean="0"/>
              <a:t>forget</a:t>
            </a:r>
            <a:r>
              <a:rPr lang="it-IT" sz="2800" dirty="0" smtClean="0"/>
              <a:t> to update </a:t>
            </a:r>
            <a:r>
              <a:rPr lang="it-IT" sz="2800" dirty="0" err="1" smtClean="0"/>
              <a:t>all</a:t>
            </a:r>
            <a:r>
              <a:rPr lang="it-IT" sz="2800" dirty="0" smtClean="0"/>
              <a:t> the special </a:t>
            </a:r>
            <a:r>
              <a:rPr lang="it-IT" sz="2800" dirty="0" err="1" smtClean="0"/>
              <a:t>operators</a:t>
            </a:r>
            <a:r>
              <a:rPr lang="it-IT" sz="2800" dirty="0" smtClean="0"/>
              <a:t> </a:t>
            </a:r>
            <a:r>
              <a:rPr lang="it-IT" sz="2800" dirty="0" smtClean="0">
                <a:sym typeface="Wingdings" pitchFamily="2" charset="2"/>
              </a:rPr>
              <a:t></a:t>
            </a:r>
          </a:p>
          <a:p>
            <a:pPr>
              <a:buFont typeface="Arial" pitchFamily="34" charset="0"/>
              <a:buChar char="•"/>
            </a:pPr>
            <a:endParaRPr lang="it-IT" sz="2800" dirty="0" smtClean="0">
              <a:sym typeface="Wingdings" pitchFamily="2" charset="2"/>
            </a:endParaRPr>
          </a:p>
          <a:p>
            <a:pPr>
              <a:buFont typeface="Arial" pitchFamily="34" charset="0"/>
              <a:buChar char="•"/>
            </a:pPr>
            <a:r>
              <a:rPr lang="it-IT" sz="2800" dirty="0" err="1" smtClean="0">
                <a:sym typeface="Wingdings" pitchFamily="2" charset="2"/>
              </a:rPr>
              <a:t>Worst</a:t>
            </a:r>
            <a:r>
              <a:rPr lang="it-IT" sz="2800" dirty="0" smtClean="0">
                <a:sym typeface="Wingdings" pitchFamily="2" charset="2"/>
              </a:rPr>
              <a:t>, </a:t>
            </a:r>
            <a:r>
              <a:rPr lang="it-IT" sz="2800" dirty="0" err="1" smtClean="0">
                <a:sym typeface="Wingdings" pitchFamily="2" charset="2"/>
              </a:rPr>
              <a:t>if</a:t>
            </a:r>
            <a:r>
              <a:rPr lang="it-IT" sz="2800" dirty="0" smtClean="0">
                <a:sym typeface="Wingdings" pitchFamily="2" charset="2"/>
              </a:rPr>
              <a:t> the </a:t>
            </a:r>
            <a:r>
              <a:rPr lang="it-IT" sz="2800" dirty="0" err="1" smtClean="0">
                <a:sym typeface="Wingdings" pitchFamily="2" charset="2"/>
              </a:rPr>
              <a:t>logic</a:t>
            </a:r>
            <a:r>
              <a:rPr lang="it-IT" sz="2800" dirty="0" smtClean="0">
                <a:sym typeface="Wingdings" pitchFamily="2" charset="2"/>
              </a:rPr>
              <a:t> in a special operator </a:t>
            </a:r>
            <a:r>
              <a:rPr lang="it-IT" sz="2800" dirty="0" err="1" smtClean="0">
                <a:sym typeface="Wingdings" pitchFamily="2" charset="2"/>
              </a:rPr>
              <a:t>is</a:t>
            </a:r>
            <a:r>
              <a:rPr lang="it-IT" sz="2800" dirty="0" smtClean="0">
                <a:sym typeface="Wingdings" pitchFamily="2" charset="2"/>
              </a:rPr>
              <a:t> non- </a:t>
            </a:r>
            <a:r>
              <a:rPr lang="it-IT" sz="2800" dirty="0" err="1" smtClean="0">
                <a:sym typeface="Wingdings" pitchFamily="2" charset="2"/>
              </a:rPr>
              <a:t>trivial</a:t>
            </a:r>
            <a:r>
              <a:rPr lang="it-IT" sz="2800" dirty="0" smtClean="0">
                <a:sym typeface="Wingdings" pitchFamily="2" charset="2"/>
              </a:rPr>
              <a:t>, </a:t>
            </a:r>
            <a:r>
              <a:rPr lang="it-IT" sz="2800" dirty="0" err="1" smtClean="0">
                <a:sym typeface="Wingdings" pitchFamily="2" charset="2"/>
              </a:rPr>
              <a:t>programmers</a:t>
            </a:r>
            <a:r>
              <a:rPr lang="it-IT" sz="2800" dirty="0" smtClean="0">
                <a:sym typeface="Wingdings" pitchFamily="2" charset="2"/>
              </a:rPr>
              <a:t> </a:t>
            </a:r>
            <a:r>
              <a:rPr lang="it-IT" sz="2800" dirty="0" err="1" smtClean="0">
                <a:sym typeface="Wingdings" pitchFamily="2" charset="2"/>
              </a:rPr>
              <a:t>will</a:t>
            </a:r>
            <a:r>
              <a:rPr lang="it-IT" sz="2800" dirty="0" smtClean="0">
                <a:sym typeface="Wingdings" pitchFamily="2" charset="2"/>
              </a:rPr>
              <a:t> </a:t>
            </a:r>
            <a:r>
              <a:rPr lang="it-IT" sz="2800" dirty="0" err="1" smtClean="0">
                <a:sym typeface="Wingdings" pitchFamily="2" charset="2"/>
              </a:rPr>
              <a:t>spend</a:t>
            </a:r>
            <a:r>
              <a:rPr lang="it-IT" sz="2800" dirty="0" smtClean="0">
                <a:sym typeface="Wingdings" pitchFamily="2" charset="2"/>
              </a:rPr>
              <a:t> time </a:t>
            </a:r>
            <a:r>
              <a:rPr lang="it-IT" sz="2800" dirty="0" err="1" smtClean="0">
                <a:sym typeface="Wingdings" pitchFamily="2" charset="2"/>
              </a:rPr>
              <a:t>at</a:t>
            </a:r>
            <a:r>
              <a:rPr lang="it-IT" sz="2800" dirty="0" smtClean="0">
                <a:sym typeface="Wingdings" pitchFamily="2" charset="2"/>
              </a:rPr>
              <a:t> </a:t>
            </a:r>
            <a:r>
              <a:rPr lang="it-IT" sz="2800" dirty="0" err="1" smtClean="0">
                <a:sym typeface="Wingdings" pitchFamily="2" charset="2"/>
              </a:rPr>
              <a:t>figuring</a:t>
            </a:r>
            <a:r>
              <a:rPr lang="it-IT" sz="2800" dirty="0" smtClean="0">
                <a:sym typeface="Wingdings" pitchFamily="2" charset="2"/>
              </a:rPr>
              <a:t> out the right </a:t>
            </a:r>
            <a:r>
              <a:rPr lang="it-IT" sz="2800" dirty="0" err="1" smtClean="0">
                <a:sym typeface="Wingdings" pitchFamily="2" charset="2"/>
              </a:rPr>
              <a:t>thing</a:t>
            </a:r>
            <a:r>
              <a:rPr lang="it-IT" sz="2800" dirty="0" smtClean="0">
                <a:sym typeface="Wingdings" pitchFamily="2" charset="2"/>
              </a:rPr>
              <a:t> to do.</a:t>
            </a:r>
          </a:p>
        </p:txBody>
      </p:sp>
    </p:spTree>
    <p:extLst>
      <p:ext uri="{BB962C8B-B14F-4D97-AF65-F5344CB8AC3E}">
        <p14:creationId xmlns:p14="http://schemas.microsoft.com/office/powerpoint/2010/main" val="7087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Rule</a:t>
            </a:r>
            <a:r>
              <a:rPr lang="it-IT" dirty="0" smtClean="0"/>
              <a:t> of Zero </a:t>
            </a:r>
            <a:r>
              <a:rPr lang="it-IT" dirty="0" err="1" smtClean="0"/>
              <a:t>sesame</a:t>
            </a:r>
            <a:endParaRPr lang="en-US" dirty="0"/>
          </a:p>
        </p:txBody>
      </p:sp>
      <p:pic>
        <p:nvPicPr>
          <p:cNvPr id="1028" name="Picture 4" descr="http://38.media.tumblr.com/471dd7966fb13bbbec098f825821b51e/tumblr_mky580Wz8z1s4ip83o1_40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50" y="4077072"/>
            <a:ext cx="2736304" cy="205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tangolo 2"/>
          <p:cNvSpPr/>
          <p:nvPr/>
        </p:nvSpPr>
        <p:spPr>
          <a:xfrm>
            <a:off x="1097280" y="1415124"/>
            <a:ext cx="10771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sz="1600" dirty="0"/>
          </a:p>
        </p:txBody>
      </p:sp>
      <p:sp>
        <p:nvSpPr>
          <p:cNvPr id="4" name="Rettangolo 3"/>
          <p:cNvSpPr/>
          <p:nvPr/>
        </p:nvSpPr>
        <p:spPr>
          <a:xfrm>
            <a:off x="1097280" y="1584401"/>
            <a:ext cx="105433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just let the compiler generate all the special operators – aka Rule of Zero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CarSettings</a:t>
            </a:r>
            <a:endParaRPr lang="it-IT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 </a:t>
            </a:r>
          </a:p>
          <a:p>
            <a:r>
              <a:rPr lang="it-IT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uniqueId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 </a:t>
            </a:r>
          </a:p>
          <a:p>
            <a:r>
              <a:rPr lang="it-IT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vector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it-IT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crucialCoefficients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it-IT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16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it-IT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someFlag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r>
              <a:rPr lang="it-IT" sz="16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double</a:t>
            </a:r>
            <a:r>
              <a:rPr lang="it-IT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otherCoefficients</a:t>
            </a:r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[SOME_MAGIC_DEFINE];</a:t>
            </a:r>
          </a:p>
          <a:p>
            <a:r>
              <a:rPr lang="it-IT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... </a:t>
            </a:r>
            <a:r>
              <a:rPr lang="it-IT" sz="16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rest</a:t>
            </a:r>
            <a:r>
              <a:rPr lang="it-IT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of the </a:t>
            </a:r>
            <a:r>
              <a:rPr lang="it-IT" sz="1600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endParaRPr lang="it-IT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5470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Special </a:t>
            </a:r>
            <a:r>
              <a:rPr lang="it-IT" dirty="0" err="1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628800"/>
            <a:ext cx="10255304" cy="4680520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it-IT" sz="2400" dirty="0" smtClean="0"/>
              <a:t>Special </a:t>
            </a:r>
            <a:r>
              <a:rPr lang="it-IT" sz="2400" dirty="0" err="1" smtClean="0"/>
              <a:t>operators</a:t>
            </a:r>
            <a:r>
              <a:rPr lang="it-IT" sz="2400" dirty="0" smtClean="0"/>
              <a:t> are </a:t>
            </a:r>
            <a:r>
              <a:rPr lang="it-IT" sz="2400" dirty="0" err="1" smtClean="0"/>
              <a:t>about</a:t>
            </a:r>
            <a:r>
              <a:rPr lang="it-IT" sz="2400" dirty="0" smtClean="0"/>
              <a:t> </a:t>
            </a:r>
            <a:r>
              <a:rPr lang="it-IT" sz="2400" dirty="0" err="1" smtClean="0"/>
              <a:t>ownership</a:t>
            </a:r>
            <a:r>
              <a:rPr lang="it-IT" sz="2400" dirty="0" smtClean="0"/>
              <a:t> &amp; </a:t>
            </a:r>
            <a:r>
              <a:rPr lang="it-IT" sz="2400" dirty="0" err="1" smtClean="0"/>
              <a:t>lifetime</a:t>
            </a:r>
            <a:r>
              <a:rPr lang="it-IT" sz="2400" dirty="0" smtClean="0"/>
              <a:t>.</a:t>
            </a:r>
          </a:p>
          <a:p>
            <a:pPr marL="150876" lvl="1" indent="0">
              <a:buNone/>
            </a:pPr>
            <a:endParaRPr lang="it-IT" sz="2000" dirty="0" smtClean="0"/>
          </a:p>
          <a:p>
            <a:pPr>
              <a:buFont typeface="Arial" pitchFamily="34" charset="0"/>
              <a:buChar char="•"/>
            </a:pPr>
            <a:r>
              <a:rPr lang="it-IT" sz="2400" dirty="0" smtClean="0"/>
              <a:t>How to </a:t>
            </a:r>
            <a:r>
              <a:rPr lang="it-IT" sz="2400" dirty="0" err="1" smtClean="0"/>
              <a:t>own</a:t>
            </a:r>
            <a:r>
              <a:rPr lang="it-IT" sz="2400" dirty="0" smtClean="0"/>
              <a:t> a </a:t>
            </a:r>
            <a:r>
              <a:rPr lang="it-IT" sz="2400" dirty="0" err="1" smtClean="0"/>
              <a:t>resource</a:t>
            </a:r>
            <a:r>
              <a:rPr lang="it-IT" sz="2400" dirty="0" smtClean="0"/>
              <a:t> can be </a:t>
            </a:r>
            <a:r>
              <a:rPr lang="it-IT" sz="2400" dirty="0" err="1" smtClean="0"/>
              <a:t>modified</a:t>
            </a:r>
            <a:r>
              <a:rPr lang="it-IT" sz="2400" dirty="0" smtClean="0"/>
              <a:t> by </a:t>
            </a:r>
            <a:r>
              <a:rPr lang="it-IT" sz="2400" dirty="0" err="1" smtClean="0"/>
              <a:t>implementing</a:t>
            </a:r>
            <a:r>
              <a:rPr lang="it-IT" sz="2400" dirty="0" smtClean="0"/>
              <a:t> </a:t>
            </a:r>
            <a:r>
              <a:rPr lang="it-IT" sz="2400" dirty="0" err="1" smtClean="0"/>
              <a:t>ownership</a:t>
            </a:r>
            <a:r>
              <a:rPr lang="it-IT" sz="2400" dirty="0" smtClean="0"/>
              <a:t> </a:t>
            </a:r>
            <a:r>
              <a:rPr lang="it-IT" sz="2400" dirty="0" err="1" smtClean="0"/>
              <a:t>policies</a:t>
            </a:r>
            <a:r>
              <a:rPr lang="it-IT" sz="2400" dirty="0" smtClean="0"/>
              <a:t>, </a:t>
            </a:r>
            <a:r>
              <a:rPr lang="it-IT" sz="2400" dirty="0" err="1" smtClean="0"/>
              <a:t>that</a:t>
            </a:r>
            <a:r>
              <a:rPr lang="it-IT" sz="2400" dirty="0" smtClean="0"/>
              <a:t> </a:t>
            </a:r>
            <a:r>
              <a:rPr lang="it-IT" sz="2400" dirty="0" err="1" smtClean="0"/>
              <a:t>is</a:t>
            </a:r>
            <a:r>
              <a:rPr lang="it-IT" sz="2400" dirty="0" smtClean="0"/>
              <a:t>,  </a:t>
            </a:r>
            <a:r>
              <a:rPr lang="it-IT" sz="2400" dirty="0" err="1" smtClean="0"/>
              <a:t>overloading</a:t>
            </a:r>
            <a:r>
              <a:rPr lang="it-IT" sz="2400" dirty="0" smtClean="0"/>
              <a:t> (</a:t>
            </a:r>
            <a:r>
              <a:rPr lang="it-IT" sz="2400" dirty="0" err="1" smtClean="0"/>
              <a:t>aka</a:t>
            </a:r>
            <a:r>
              <a:rPr lang="it-IT" sz="2400" dirty="0" smtClean="0"/>
              <a:t> </a:t>
            </a:r>
            <a:r>
              <a:rPr lang="it-IT" sz="2400" dirty="0" err="1" smtClean="0"/>
              <a:t>changing</a:t>
            </a:r>
            <a:r>
              <a:rPr lang="it-IT" sz="2400" dirty="0" smtClean="0"/>
              <a:t> the default </a:t>
            </a:r>
            <a:r>
              <a:rPr lang="it-IT" sz="2400" dirty="0" err="1" smtClean="0"/>
              <a:t>semantics</a:t>
            </a:r>
            <a:r>
              <a:rPr lang="it-IT" sz="2400" dirty="0" smtClean="0"/>
              <a:t> of) special </a:t>
            </a:r>
            <a:r>
              <a:rPr lang="it-IT" sz="2400" dirty="0" err="1" smtClean="0"/>
              <a:t>operators</a:t>
            </a:r>
            <a:r>
              <a:rPr lang="it-IT" sz="2400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it-IT" sz="2400" dirty="0"/>
          </a:p>
          <a:p>
            <a:pPr>
              <a:buFont typeface="Arial" pitchFamily="34" charset="0"/>
              <a:buChar char="•"/>
            </a:pPr>
            <a:r>
              <a:rPr lang="it-IT" sz="2400" dirty="0" err="1"/>
              <a:t>Examples</a:t>
            </a:r>
            <a:r>
              <a:rPr lang="it-IT" sz="2400" dirty="0"/>
              <a:t>: </a:t>
            </a:r>
          </a:p>
          <a:p>
            <a:pPr lvl="1">
              <a:buFont typeface="Arial" pitchFamily="34" charset="0"/>
              <a:buChar char="•"/>
            </a:pPr>
            <a:r>
              <a:rPr lang="it-IT" sz="2000" dirty="0"/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shared_ptr</a:t>
            </a:r>
            <a:r>
              <a:rPr lang="it-IT" sz="2000" dirty="0"/>
              <a:t> </a:t>
            </a:r>
            <a:r>
              <a:rPr lang="it-IT" sz="2000" dirty="0" err="1"/>
              <a:t>implements</a:t>
            </a:r>
            <a:r>
              <a:rPr lang="it-IT" sz="2000" dirty="0"/>
              <a:t> </a:t>
            </a:r>
            <a:r>
              <a:rPr lang="it-IT" sz="2000" dirty="0" err="1"/>
              <a:t>reference-counting</a:t>
            </a:r>
            <a:endParaRPr lang="it-IT" sz="2000" dirty="0"/>
          </a:p>
          <a:p>
            <a:pPr lvl="1">
              <a:buFont typeface="Arial" pitchFamily="34" charset="0"/>
              <a:buChar char="•"/>
            </a:pPr>
            <a:r>
              <a:rPr lang="it-IT" sz="2000" dirty="0"/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unique_ptr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/>
              <a:t>implements</a:t>
            </a:r>
            <a:r>
              <a:rPr lang="it-IT" sz="2000" dirty="0"/>
              <a:t> </a:t>
            </a:r>
            <a:r>
              <a:rPr lang="it-IT" sz="2000" dirty="0" err="1"/>
              <a:t>unique</a:t>
            </a:r>
            <a:r>
              <a:rPr lang="it-IT" sz="2000" dirty="0"/>
              <a:t> </a:t>
            </a:r>
            <a:r>
              <a:rPr lang="it-IT" sz="2000" dirty="0" err="1"/>
              <a:t>ownership</a:t>
            </a:r>
            <a:endParaRPr lang="it-IT" sz="2000" dirty="0"/>
          </a:p>
          <a:p>
            <a:pPr lvl="1">
              <a:buFont typeface="Arial" pitchFamily="34" charset="0"/>
              <a:buChar char="•"/>
            </a:pPr>
            <a:r>
              <a:rPr lang="it-IT" sz="2000" dirty="0"/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memory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pools </a:t>
            </a:r>
            <a:r>
              <a:rPr lang="it-IT" sz="2000" dirty="0" err="1"/>
              <a:t>reuse</a:t>
            </a:r>
            <a:r>
              <a:rPr lang="it-IT" sz="2000" dirty="0"/>
              <a:t> </a:t>
            </a:r>
            <a:r>
              <a:rPr lang="it-IT" sz="2000" dirty="0" err="1"/>
              <a:t>already</a:t>
            </a:r>
            <a:r>
              <a:rPr lang="it-IT" sz="2000" dirty="0"/>
              <a:t> </a:t>
            </a:r>
            <a:r>
              <a:rPr lang="it-IT" sz="2000" dirty="0" err="1"/>
              <a:t>allocated</a:t>
            </a:r>
            <a:r>
              <a:rPr lang="it-IT" sz="2000" dirty="0"/>
              <a:t> </a:t>
            </a:r>
            <a:r>
              <a:rPr lang="it-IT" sz="2000" dirty="0" err="1"/>
              <a:t>objects</a:t>
            </a:r>
            <a:endParaRPr lang="it-IT" sz="2000" dirty="0"/>
          </a:p>
          <a:p>
            <a:pPr lvl="1">
              <a:buFont typeface="Arial" pitchFamily="34" charset="0"/>
              <a:buChar char="•"/>
            </a:pPr>
            <a:r>
              <a:rPr lang="it-IT" sz="2000" dirty="0"/>
              <a:t> …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536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Rule</a:t>
            </a:r>
            <a:r>
              <a:rPr lang="it-IT" dirty="0" smtClean="0"/>
              <a:t> of Zero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9456" y="1556792"/>
            <a:ext cx="10081120" cy="4608512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Classes that have custom destructors, copy/move constructors or copy/move assignment operators </a:t>
            </a:r>
            <a:r>
              <a:rPr lang="en-US" sz="2400" b="1" dirty="0"/>
              <a:t>should deal </a:t>
            </a:r>
            <a:r>
              <a:rPr lang="en-US" sz="2400" b="1" u="sng" dirty="0"/>
              <a:t>exclusively</a:t>
            </a:r>
            <a:r>
              <a:rPr lang="en-US" sz="2400" b="1" dirty="0"/>
              <a:t> with ownership</a:t>
            </a:r>
            <a:r>
              <a:rPr lang="en-US" sz="2400" dirty="0"/>
              <a:t>. </a:t>
            </a:r>
          </a:p>
          <a:p>
            <a:pPr algn="just"/>
            <a:r>
              <a:rPr lang="en-US" sz="2400" dirty="0"/>
              <a:t>Other classes should not </a:t>
            </a:r>
            <a:r>
              <a:rPr lang="en-US" sz="2400" dirty="0" smtClean="0"/>
              <a:t>define </a:t>
            </a:r>
            <a:r>
              <a:rPr lang="en-US" sz="2400" b="1" dirty="0"/>
              <a:t>custom</a:t>
            </a:r>
            <a:r>
              <a:rPr lang="en-US" sz="2400" dirty="0"/>
              <a:t> destructors, copy/move constructors or copy/move assignment operators (compilers generate them).</a:t>
            </a:r>
          </a:p>
          <a:p>
            <a:pPr algn="just"/>
            <a:endParaRPr lang="it-IT" sz="1050" dirty="0"/>
          </a:p>
          <a:p>
            <a:pPr algn="just"/>
            <a:r>
              <a:rPr lang="it-IT" sz="2400" dirty="0" err="1"/>
              <a:t>Classes</a:t>
            </a:r>
            <a:r>
              <a:rPr lang="it-IT" sz="2400" dirty="0"/>
              <a:t> </a:t>
            </a:r>
            <a:r>
              <a:rPr lang="it-IT" sz="2400" dirty="0" err="1"/>
              <a:t>possibly</a:t>
            </a:r>
            <a:r>
              <a:rPr lang="it-IT" sz="2400" dirty="0"/>
              <a:t> </a:t>
            </a:r>
            <a:r>
              <a:rPr lang="it-IT" sz="2400" dirty="0" err="1"/>
              <a:t>dealing</a:t>
            </a:r>
            <a:r>
              <a:rPr lang="it-IT" sz="2400" dirty="0"/>
              <a:t> with </a:t>
            </a:r>
            <a:r>
              <a:rPr lang="it-IT" sz="2400" dirty="0" err="1"/>
              <a:t>ownership</a:t>
            </a:r>
            <a:r>
              <a:rPr lang="it-IT" sz="2400" dirty="0"/>
              <a:t>:</a:t>
            </a:r>
          </a:p>
          <a:p>
            <a:pPr algn="just"/>
            <a:r>
              <a:rPr lang="it-IT" sz="2400" dirty="0"/>
              <a:t>     </a:t>
            </a:r>
            <a:r>
              <a:rPr lang="it-IT" sz="2400" dirty="0" err="1"/>
              <a:t>smart</a:t>
            </a:r>
            <a:r>
              <a:rPr lang="it-IT" sz="2400" dirty="0"/>
              <a:t> </a:t>
            </a:r>
            <a:r>
              <a:rPr lang="it-IT" sz="2400" dirty="0" err="1"/>
              <a:t>pointers</a:t>
            </a:r>
            <a:r>
              <a:rPr lang="it-IT" sz="2400" dirty="0"/>
              <a:t>, pools, …</a:t>
            </a:r>
            <a:endParaRPr lang="it-IT" sz="2400" b="1" dirty="0"/>
          </a:p>
          <a:p>
            <a:pPr algn="just"/>
            <a:r>
              <a:rPr lang="it-IT" sz="2400" dirty="0" err="1"/>
              <a:t>Classes</a:t>
            </a:r>
            <a:r>
              <a:rPr lang="it-IT" sz="2400" dirty="0"/>
              <a:t> </a:t>
            </a:r>
            <a:r>
              <a:rPr lang="it-IT" sz="2400" dirty="0" err="1"/>
              <a:t>not</a:t>
            </a:r>
            <a:r>
              <a:rPr lang="it-IT" sz="2400" dirty="0"/>
              <a:t> </a:t>
            </a:r>
            <a:r>
              <a:rPr lang="it-IT" sz="2400" dirty="0" err="1"/>
              <a:t>dealing</a:t>
            </a:r>
            <a:r>
              <a:rPr lang="it-IT" sz="2400" dirty="0"/>
              <a:t> with </a:t>
            </a:r>
            <a:r>
              <a:rPr lang="it-IT" sz="2400" dirty="0" err="1"/>
              <a:t>ownership</a:t>
            </a:r>
            <a:r>
              <a:rPr lang="it-IT" sz="2400" dirty="0"/>
              <a:t>: </a:t>
            </a:r>
          </a:p>
          <a:p>
            <a:pPr algn="just"/>
            <a:r>
              <a:rPr lang="it-IT" sz="2400" dirty="0"/>
              <a:t>     </a:t>
            </a:r>
            <a:r>
              <a:rPr lang="it-IT" sz="2400" dirty="0" err="1"/>
              <a:t>likely</a:t>
            </a:r>
            <a:r>
              <a:rPr lang="it-IT" sz="2400" dirty="0"/>
              <a:t> </a:t>
            </a:r>
            <a:r>
              <a:rPr lang="it-IT" sz="2400" dirty="0" err="1"/>
              <a:t>your</a:t>
            </a:r>
            <a:r>
              <a:rPr lang="it-IT" sz="2400" dirty="0"/>
              <a:t> </a:t>
            </a:r>
            <a:r>
              <a:rPr lang="it-IT" sz="2400" b="1" dirty="0"/>
              <a:t>domain </a:t>
            </a:r>
            <a:r>
              <a:rPr lang="it-IT" sz="2400" b="1" dirty="0" err="1"/>
              <a:t>classes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107374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Reusing</a:t>
            </a:r>
            <a:r>
              <a:rPr lang="it-IT" dirty="0" smtClean="0"/>
              <a:t> </a:t>
            </a:r>
            <a:r>
              <a:rPr lang="it-IT" dirty="0" err="1" smtClean="0"/>
              <a:t>owner</a:t>
            </a:r>
            <a:r>
              <a:rPr lang="it-IT" dirty="0" smtClean="0"/>
              <a:t> </a:t>
            </a:r>
            <a:r>
              <a:rPr lang="it-IT" dirty="0" err="1" smtClean="0"/>
              <a:t>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it-IT" sz="2400" dirty="0" err="1" smtClean="0"/>
              <a:t>Rule</a:t>
            </a:r>
            <a:r>
              <a:rPr lang="it-IT" sz="2400" dirty="0" smtClean="0"/>
              <a:t> of Zero </a:t>
            </a:r>
            <a:r>
              <a:rPr lang="it-IT" sz="2400" dirty="0" err="1" smtClean="0"/>
              <a:t>is</a:t>
            </a:r>
            <a:r>
              <a:rPr lang="it-IT" sz="2400" dirty="0" smtClean="0"/>
              <a:t> </a:t>
            </a:r>
            <a:r>
              <a:rPr lang="it-IT" sz="2400" dirty="0" err="1" smtClean="0"/>
              <a:t>about</a:t>
            </a:r>
            <a:r>
              <a:rPr lang="it-IT" sz="2400" dirty="0" smtClean="0"/>
              <a:t> </a:t>
            </a:r>
            <a:r>
              <a:rPr lang="it-IT" sz="2400" dirty="0" err="1" smtClean="0"/>
              <a:t>reusing</a:t>
            </a:r>
            <a:r>
              <a:rPr lang="it-IT" sz="2400" dirty="0" smtClean="0"/>
              <a:t> </a:t>
            </a:r>
            <a:r>
              <a:rPr lang="it-IT" sz="2400" dirty="0" err="1" smtClean="0"/>
              <a:t>owner</a:t>
            </a:r>
            <a:r>
              <a:rPr lang="it-IT" sz="2400" dirty="0" smtClean="0"/>
              <a:t> </a:t>
            </a:r>
            <a:r>
              <a:rPr lang="it-IT" sz="2400" dirty="0" err="1" smtClean="0"/>
              <a:t>classes</a:t>
            </a:r>
            <a:r>
              <a:rPr lang="it-IT" sz="2400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it-IT" sz="2400" dirty="0" smtClean="0"/>
              <a:t>Do </a:t>
            </a:r>
            <a:r>
              <a:rPr lang="it-IT" sz="2400" dirty="0" err="1"/>
              <a:t>you</a:t>
            </a:r>
            <a:r>
              <a:rPr lang="it-IT" sz="2400" dirty="0"/>
              <a:t> </a:t>
            </a:r>
            <a:r>
              <a:rPr lang="it-IT" sz="2400" dirty="0" err="1"/>
              <a:t>know</a:t>
            </a:r>
            <a:r>
              <a:rPr lang="it-IT" sz="2400" dirty="0"/>
              <a:t> "standard </a:t>
            </a:r>
            <a:r>
              <a:rPr lang="it-IT" sz="2400" dirty="0" err="1"/>
              <a:t>owners</a:t>
            </a:r>
            <a:r>
              <a:rPr lang="it-IT" sz="2400" dirty="0"/>
              <a:t>"?</a:t>
            </a:r>
          </a:p>
          <a:p>
            <a:pPr>
              <a:buFont typeface="Arial" pitchFamily="34" charset="0"/>
              <a:buChar char="•"/>
            </a:pPr>
            <a:r>
              <a:rPr lang="it-IT" sz="2400" dirty="0" smtClean="0"/>
              <a:t>Suppose </a:t>
            </a:r>
            <a:r>
              <a:rPr lang="it-IT" sz="2400" dirty="0"/>
              <a:t>to </a:t>
            </a:r>
            <a:r>
              <a:rPr lang="it-IT" sz="2400" dirty="0" err="1"/>
              <a:t>write</a:t>
            </a:r>
            <a:r>
              <a:rPr lang="it-IT" sz="2400" dirty="0"/>
              <a:t> a DLL-</a:t>
            </a:r>
            <a:r>
              <a:rPr lang="it-IT" sz="2400" dirty="0" err="1"/>
              <a:t>wrapper</a:t>
            </a:r>
            <a:r>
              <a:rPr lang="it-IT" sz="2400" dirty="0"/>
              <a:t> </a:t>
            </a:r>
            <a:r>
              <a:rPr lang="it-IT" sz="2400" dirty="0" err="1"/>
              <a:t>this</a:t>
            </a:r>
            <a:r>
              <a:rPr lang="it-IT" sz="2400" dirty="0"/>
              <a:t> way:</a:t>
            </a:r>
            <a:endParaRPr lang="en-US" sz="2400" dirty="0"/>
          </a:p>
        </p:txBody>
      </p:sp>
      <p:sp>
        <p:nvSpPr>
          <p:cNvPr id="17" name="Rettangolo 16"/>
          <p:cNvSpPr/>
          <p:nvPr/>
        </p:nvSpPr>
        <p:spPr>
          <a:xfrm>
            <a:off x="5519936" y="2852936"/>
            <a:ext cx="6096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wstring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LoadLibrary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.c_str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()),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        &amp;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FreeLibrary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{}</a:t>
            </a:r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sz="14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14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dll_wrapper_handle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unique_ptr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decltype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(&amp;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FreeLibrary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)&gt;;</a:t>
            </a:r>
          </a:p>
          <a:p>
            <a:endParaRPr lang="it-I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it-IT" sz="14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dll_wrapper_handle</a:t>
            </a:r>
            <a:r>
              <a:rPr lang="it-I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it-I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it-IT" sz="1400" dirty="0"/>
          </a:p>
        </p:txBody>
      </p:sp>
      <p:sp>
        <p:nvSpPr>
          <p:cNvPr id="20" name="Rettangolo 19"/>
          <p:cNvSpPr/>
          <p:nvPr/>
        </p:nvSpPr>
        <p:spPr>
          <a:xfrm>
            <a:off x="1271464" y="2780928"/>
            <a:ext cx="6096000" cy="32778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sz="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it-IT" sz="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sz="9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9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explicit</a:t>
            </a:r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wstring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9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LoadLibrary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9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.c_str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}  {  }</a:t>
            </a:r>
          </a:p>
          <a:p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9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: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 {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it-IT" sz="9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other.handle</a:t>
            </a:r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it-IT" sz="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 </a:t>
            </a:r>
            <a:r>
              <a:rPr lang="it-IT" sz="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operator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=(</a:t>
            </a:r>
            <a:r>
              <a:rPr lang="it-IT" sz="9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&amp;&amp;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it-IT" sz="9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tmp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move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other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};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it-IT" sz="9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::swap(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tmp.handle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it-IT" sz="900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it-IT" sz="900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it-IT" sz="9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~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dll_wrapper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 {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</a:t>
            </a:r>
            <a:r>
              <a:rPr lang="it-IT" sz="9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FreeLibrary</a:t>
            </a:r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it-IT" sz="9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}</a:t>
            </a:r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it-IT" sz="9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it-IT" sz="9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it-IT" sz="9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HMODULE </a:t>
            </a:r>
            <a:r>
              <a:rPr lang="it-IT" sz="9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handle</a:t>
            </a:r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it-IT" sz="9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15477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theme1.xml><?xml version="1.0" encoding="utf-8"?>
<a:theme xmlns:a="http://schemas.openxmlformats.org/drawingml/2006/main" name="italiancpp">
  <a:themeElements>
    <a:clrScheme name="ItalianCppSchem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ABC7DD"/>
      </a:accent1>
      <a:accent2>
        <a:srgbClr val="2945A4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ttiv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taliancpp" id="{1A336A4B-4803-4AE8-B73F-43A7887AC00B}" vid="{707BAEB8-2FA1-4C20-8F9C-92F7EB10BA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1529</TotalTime>
  <Words>1439</Words>
  <Application>Microsoft Office PowerPoint</Application>
  <PresentationFormat>Widescreen</PresentationFormat>
  <Paragraphs>368</Paragraphs>
  <Slides>28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Corbel</vt:lpstr>
      <vt:lpstr>Trebuchet MS</vt:lpstr>
      <vt:lpstr>Wingdings</vt:lpstr>
      <vt:lpstr>italiancpp</vt:lpstr>
      <vt:lpstr>Meet the Rule of Zero</vt:lpstr>
      <vt:lpstr>A first example</vt:lpstr>
      <vt:lpstr>A first example</vt:lpstr>
      <vt:lpstr>A first example</vt:lpstr>
      <vt:lpstr>A first example</vt:lpstr>
      <vt:lpstr>Rule of Zero sesame</vt:lpstr>
      <vt:lpstr>Special operators</vt:lpstr>
      <vt:lpstr>Rule of Zero</vt:lpstr>
      <vt:lpstr>Reusing owner classes</vt:lpstr>
      <vt:lpstr>Not all that glitters is gold</vt:lpstr>
      <vt:lpstr>Not all that glitters is gold</vt:lpstr>
      <vt:lpstr>Not all that glitters is gold</vt:lpstr>
      <vt:lpstr>shared_ptr magic</vt:lpstr>
      <vt:lpstr>Is shared_ptr always the best choice?</vt:lpstr>
      <vt:lpstr>What about unique_ptr?</vt:lpstr>
      <vt:lpstr>What about unique_ptr?</vt:lpstr>
      <vt:lpstr>What about unique_ptr?</vt:lpstr>
      <vt:lpstr>What about unique_ptr?</vt:lpstr>
      <vt:lpstr>Defaulted Rule of Five</vt:lpstr>
      <vt:lpstr>Rule of Zero in C++11/14</vt:lpstr>
      <vt:lpstr>To go in deep</vt:lpstr>
      <vt:lpstr>Grazie!</vt:lpstr>
      <vt:lpstr>Bonus Track</vt:lpstr>
      <vt:lpstr>Rule of Zero enforces exception safety</vt:lpstr>
      <vt:lpstr>shared_ptr magic</vt:lpstr>
      <vt:lpstr>shared_ptr magic</vt:lpstr>
      <vt:lpstr>shared_ptr magic</vt:lpstr>
      <vt:lpstr>shared_ptr magic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Rule of Zero</dc:title>
  <dc:creator>Arena, Marco</dc:creator>
  <cp:lastModifiedBy>Marco Arena</cp:lastModifiedBy>
  <cp:revision>189</cp:revision>
  <dcterms:created xsi:type="dcterms:W3CDTF">2014-10-01T07:12:53Z</dcterms:created>
  <dcterms:modified xsi:type="dcterms:W3CDTF">2014-10-31T17:56:46Z</dcterms:modified>
</cp:coreProperties>
</file>

<file path=docProps/thumbnail.jpeg>
</file>